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Layouts/slideLayout6.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notesSlides/notesSlide24.xml" ContentType="application/vnd.openxmlformats-officedocument.presentationml.notesSlide+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9.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charts/chart24.xml" ContentType="application/vnd.openxmlformats-officedocument.drawingml.chart+xml"/>
  <Override PartName="/ppt/notesMasters/notesMaster1.xml" ContentType="application/vnd.openxmlformats-officedocument.presentationml.notesMaster+xml"/>
  <Override PartName="/ppt/charts/chart26.xml" ContentType="application/vnd.openxmlformats-officedocument.drawingml.chart+xml"/>
  <Override PartName="/ppt/charts/chart25.xml" ContentType="application/vnd.openxmlformats-officedocument.drawingml.chart+xml"/>
  <Override PartName="/ppt/charts/chart27.xml" ContentType="application/vnd.openxmlformats-officedocument.drawingml.chart+xml"/>
  <Override PartName="/ppt/charts/chart29.xml" ContentType="application/vnd.openxmlformats-officedocument.drawingml.chart+xml"/>
  <Override PartName="/ppt/charts/chart28.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2.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1.xml" ContentType="application/vnd.openxmlformats-officedocument.theme+xml"/>
  <Override PartName="/ppt/charts/chart16.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5" r:id="rId2"/>
    <p:sldMasterId id="2147483663" r:id="rId3"/>
  </p:sldMasterIdLst>
  <p:notesMasterIdLst>
    <p:notesMasterId r:id="rId53"/>
  </p:notesMasterIdLst>
  <p:handoutMasterIdLst>
    <p:handoutMasterId r:id="rId54"/>
  </p:handoutMasterIdLst>
  <p:sldIdLst>
    <p:sldId id="422" r:id="rId4"/>
    <p:sldId id="365" r:id="rId5"/>
    <p:sldId id="380" r:id="rId6"/>
    <p:sldId id="381" r:id="rId7"/>
    <p:sldId id="424" r:id="rId8"/>
    <p:sldId id="388" r:id="rId9"/>
    <p:sldId id="384" r:id="rId10"/>
    <p:sldId id="385" r:id="rId11"/>
    <p:sldId id="386" r:id="rId12"/>
    <p:sldId id="387" r:id="rId13"/>
    <p:sldId id="389" r:id="rId14"/>
    <p:sldId id="390" r:id="rId15"/>
    <p:sldId id="391" r:id="rId16"/>
    <p:sldId id="392" r:id="rId17"/>
    <p:sldId id="393" r:id="rId18"/>
    <p:sldId id="367" r:id="rId19"/>
    <p:sldId id="396" r:id="rId20"/>
    <p:sldId id="395" r:id="rId21"/>
    <p:sldId id="398" r:id="rId22"/>
    <p:sldId id="397" r:id="rId23"/>
    <p:sldId id="399" r:id="rId24"/>
    <p:sldId id="401" r:id="rId25"/>
    <p:sldId id="402" r:id="rId26"/>
    <p:sldId id="368" r:id="rId27"/>
    <p:sldId id="376" r:id="rId28"/>
    <p:sldId id="403" r:id="rId29"/>
    <p:sldId id="404" r:id="rId30"/>
    <p:sldId id="409" r:id="rId31"/>
    <p:sldId id="405" r:id="rId32"/>
    <p:sldId id="370" r:id="rId33"/>
    <p:sldId id="410" r:id="rId34"/>
    <p:sldId id="411" r:id="rId35"/>
    <p:sldId id="412" r:id="rId36"/>
    <p:sldId id="413" r:id="rId37"/>
    <p:sldId id="371" r:id="rId38"/>
    <p:sldId id="414" r:id="rId39"/>
    <p:sldId id="372" r:id="rId40"/>
    <p:sldId id="415" r:id="rId41"/>
    <p:sldId id="416" r:id="rId42"/>
    <p:sldId id="373" r:id="rId43"/>
    <p:sldId id="374" r:id="rId44"/>
    <p:sldId id="417" r:id="rId45"/>
    <p:sldId id="418" r:id="rId46"/>
    <p:sldId id="419" r:id="rId47"/>
    <p:sldId id="420" r:id="rId48"/>
    <p:sldId id="375" r:id="rId49"/>
    <p:sldId id="369" r:id="rId50"/>
    <p:sldId id="377" r:id="rId51"/>
    <p:sldId id="425" r:id="rId52"/>
  </p:sldIdLst>
  <p:sldSz cx="12192000" cy="6858000"/>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E5E"/>
    <a:srgbClr val="FF9900"/>
    <a:srgbClr val="B6AF5A"/>
    <a:srgbClr val="171717"/>
    <a:srgbClr val="414141"/>
    <a:srgbClr val="B44C4C"/>
    <a:srgbClr val="BEB38F"/>
    <a:srgbClr val="C85100"/>
    <a:srgbClr val="007E39"/>
    <a:srgbClr val="D14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37" autoAdjust="0"/>
    <p:restoredTop sz="94259" autoAdjust="0"/>
  </p:normalViewPr>
  <p:slideViewPr>
    <p:cSldViewPr>
      <p:cViewPr>
        <p:scale>
          <a:sx n="90" d="100"/>
          <a:sy n="90" d="100"/>
        </p:scale>
        <p:origin x="-1062"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customXml" Target="../customXml/item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Nas01\Mechkar\&#1513;&#1504;&#1514;&#1493;&#1504;&#1497;&#1501;%20&#1505;&#1496;&#1496;&#1497;&#1505;&#1496;&#1497;&#1497;&#1501;\&#1513;&#1504;&#1514;&#1493;&#1503;%202014%20-%20&#1499;&#1500;%20&#1492;&#1508;&#1512;&#1493;&#1497;&#1497;&#1511;&#1496;\&#1495;&#1493;&#1489;&#1512;&#1514;%20&#1502;&#1490;&#1502;&#1493;&#1514;%20&#1502;&#1493;&#1512;&#1495;&#1489;&#1514;%20-%20&#1513;&#1504;&#1514;&#1493;&#1503;%202014\&#1514;&#1512;&#1513;&#1497;&#1502;&#1497;&#1501;\&#1495;&#1497;&#1504;&#1493;&#1498;%20&#1493;&#1492;&#1513;&#1499;&#1500;&#1492;\&#1488;&#1493;&#1504;&#1497;&#1489;&#1512;&#1505;&#1497;&#1496;&#1492;.xls"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nas01\mechkar\&#1513;&#1504;&#1514;&#1493;&#1504;&#1497;&#1501;%20&#1505;&#1496;&#1496;&#1497;&#1505;&#1496;&#1497;&#1497;&#1501;\&#1513;&#1504;&#1514;&#1493;&#1503;%202014%20-%20&#1499;&#1500;%20&#1492;&#1508;&#1512;&#1493;&#1497;&#1497;&#1511;&#1496;\&#1495;&#1493;&#1489;&#1512;&#1514;%20&#1502;&#1490;&#1502;&#1493;&#1514;%20&#1502;&#1493;&#1512;&#1495;&#1489;&#1514;%20-%20&#1513;&#1504;&#1514;&#1493;&#1503;%202014\&#1514;&#1512;&#1513;&#1497;&#1502;&#1497;&#1501;\&#1502;&#1513;&#1511;&#1497;%20&#1489;&#1497;&#1514;%20&#1493;&#1512;&#1502;&#1514;%20&#1495;&#1497;&#1497;&#1501;\&#1511;&#1493;%20&#1492;&#1506;&#1493;&#1504;&#1497;_&#1502;&#1513;&#1511;&#1497;%20&#1489;&#1497;&#1514;.xls"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5.6874476842497523E-2"/>
          <c:y val="9.1454891943991298E-2"/>
          <c:w val="0.93193901394468714"/>
          <c:h val="0.72597710026067697"/>
        </c:manualLayout>
      </c:layout>
      <c:barChart>
        <c:barDir val="col"/>
        <c:grouping val="clustered"/>
        <c:varyColors val="0"/>
        <c:ser>
          <c:idx val="0"/>
          <c:order val="0"/>
          <c:spPr>
            <a:solidFill>
              <a:srgbClr val="224F76"/>
            </a:solidFill>
          </c:spPr>
          <c:invertIfNegative val="0"/>
          <c:dPt>
            <c:idx val="0"/>
            <c:invertIfNegative val="0"/>
            <c:bubble3D val="0"/>
            <c:spPr>
              <a:solidFill>
                <a:srgbClr val="673C78"/>
              </a:solidFill>
            </c:spPr>
            <c:extLst xmlns:c16r2="http://schemas.microsoft.com/office/drawing/2015/06/chart">
              <c:ext xmlns:c16="http://schemas.microsoft.com/office/drawing/2014/chart" uri="{C3380CC4-5D6E-409C-BE32-E72D297353CC}">
                <c16:uniqueId val="{00000001-299A-4788-B9C2-ED9B52386612}"/>
              </c:ext>
            </c:extLst>
          </c:dPt>
          <c:dPt>
            <c:idx val="1"/>
            <c:invertIfNegative val="0"/>
            <c:bubble3D val="0"/>
            <c:spPr>
              <a:solidFill>
                <a:srgbClr val="673C78"/>
              </a:solidFill>
            </c:spPr>
            <c:extLst xmlns:c16r2="http://schemas.microsoft.com/office/drawing/2015/06/chart">
              <c:ext xmlns:c16="http://schemas.microsoft.com/office/drawing/2014/chart" uri="{C3380CC4-5D6E-409C-BE32-E72D297353CC}">
                <c16:uniqueId val="{00000003-299A-4788-B9C2-ED9B52386612}"/>
              </c:ext>
            </c:extLst>
          </c:dPt>
          <c:dPt>
            <c:idx val="7"/>
            <c:invertIfNegative val="0"/>
            <c:bubble3D val="0"/>
            <c:spPr>
              <a:solidFill>
                <a:srgbClr val="673C78"/>
              </a:solidFill>
            </c:spPr>
            <c:extLst xmlns:c16r2="http://schemas.microsoft.com/office/drawing/2015/06/chart">
              <c:ext xmlns:c16="http://schemas.microsoft.com/office/drawing/2014/chart" uri="{C3380CC4-5D6E-409C-BE32-E72D297353CC}">
                <c16:uniqueId val="{00000005-299A-4788-B9C2-ED9B52386612}"/>
              </c:ext>
            </c:extLst>
          </c:dPt>
          <c:dPt>
            <c:idx val="14"/>
            <c:invertIfNegative val="0"/>
            <c:bubble3D val="0"/>
            <c:spPr>
              <a:solidFill>
                <a:srgbClr val="673C78"/>
              </a:solidFill>
            </c:spPr>
            <c:extLst xmlns:c16r2="http://schemas.microsoft.com/office/drawing/2015/06/chart">
              <c:ext xmlns:c16="http://schemas.microsoft.com/office/drawing/2014/chart" uri="{C3380CC4-5D6E-409C-BE32-E72D297353CC}">
                <c16:uniqueId val="{00000007-299A-4788-B9C2-ED9B52386612}"/>
              </c:ext>
            </c:extLst>
          </c:dPt>
          <c:dPt>
            <c:idx val="21"/>
            <c:invertIfNegative val="0"/>
            <c:bubble3D val="0"/>
            <c:spPr>
              <a:solidFill>
                <a:srgbClr val="673C78"/>
              </a:solidFill>
            </c:spPr>
            <c:extLst xmlns:c16r2="http://schemas.microsoft.com/office/drawing/2015/06/chart">
              <c:ext xmlns:c16="http://schemas.microsoft.com/office/drawing/2014/chart" uri="{C3380CC4-5D6E-409C-BE32-E72D297353CC}">
                <c16:uniqueId val="{00000009-299A-4788-B9C2-ED9B52386612}"/>
              </c:ext>
            </c:extLst>
          </c:dPt>
          <c:dLbls>
            <c:numFmt formatCode="#,##0.0" sourceLinked="0"/>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גיליון1!$C$6:$C$33</c:f>
              <c:strCache>
                <c:ptCount val="28"/>
                <c:pt idx="0">
                  <c:v>1961 מפקד</c:v>
                </c:pt>
                <c:pt idx="1">
                  <c:v>1972 מפקד</c:v>
                </c:pt>
                <c:pt idx="2">
                  <c:v>1974</c:v>
                </c:pt>
                <c:pt idx="3">
                  <c:v>1976</c:v>
                </c:pt>
                <c:pt idx="4">
                  <c:v>1978</c:v>
                </c:pt>
                <c:pt idx="5">
                  <c:v>1980</c:v>
                </c:pt>
                <c:pt idx="6">
                  <c:v>1982</c:v>
                </c:pt>
                <c:pt idx="7">
                  <c:v>1983 מפקד</c:v>
                </c:pt>
                <c:pt idx="8">
                  <c:v>1984</c:v>
                </c:pt>
                <c:pt idx="9">
                  <c:v>1986</c:v>
                </c:pt>
                <c:pt idx="10">
                  <c:v>1988</c:v>
                </c:pt>
                <c:pt idx="11">
                  <c:v>1990</c:v>
                </c:pt>
                <c:pt idx="12">
                  <c:v>1992</c:v>
                </c:pt>
                <c:pt idx="13">
                  <c:v>1994</c:v>
                </c:pt>
                <c:pt idx="14">
                  <c:v>1995 מפקד</c:v>
                </c:pt>
                <c:pt idx="15">
                  <c:v>1996</c:v>
                </c:pt>
                <c:pt idx="16">
                  <c:v>1998</c:v>
                </c:pt>
                <c:pt idx="17">
                  <c:v>2000</c:v>
                </c:pt>
                <c:pt idx="18">
                  <c:v>2002</c:v>
                </c:pt>
                <c:pt idx="19">
                  <c:v>2004</c:v>
                </c:pt>
                <c:pt idx="20">
                  <c:v>2006</c:v>
                </c:pt>
                <c:pt idx="21">
                  <c:v>2008 מפקד</c:v>
                </c:pt>
                <c:pt idx="22">
                  <c:v>2010</c:v>
                </c:pt>
                <c:pt idx="23">
                  <c:v>2012</c:v>
                </c:pt>
                <c:pt idx="24">
                  <c:v>2013</c:v>
                </c:pt>
                <c:pt idx="25">
                  <c:v>2014</c:v>
                </c:pt>
                <c:pt idx="26">
                  <c:v>2015</c:v>
                </c:pt>
                <c:pt idx="27">
                  <c:v>2016</c:v>
                </c:pt>
              </c:strCache>
            </c:strRef>
          </c:cat>
          <c:val>
            <c:numRef>
              <c:f>גיליון1!$D$6:$D$33</c:f>
              <c:numCache>
                <c:formatCode>General</c:formatCode>
                <c:ptCount val="28"/>
                <c:pt idx="0">
                  <c:v>386.1</c:v>
                </c:pt>
                <c:pt idx="1">
                  <c:v>363.8</c:v>
                </c:pt>
                <c:pt idx="2">
                  <c:v>360.3</c:v>
                </c:pt>
                <c:pt idx="3">
                  <c:v>348.5</c:v>
                </c:pt>
                <c:pt idx="4">
                  <c:v>339.8</c:v>
                </c:pt>
                <c:pt idx="5">
                  <c:v>334.9</c:v>
                </c:pt>
                <c:pt idx="6">
                  <c:v>325.7</c:v>
                </c:pt>
                <c:pt idx="7">
                  <c:v>327.3</c:v>
                </c:pt>
                <c:pt idx="8">
                  <c:v>325.39999999999998</c:v>
                </c:pt>
                <c:pt idx="9">
                  <c:v>320.3</c:v>
                </c:pt>
                <c:pt idx="10">
                  <c:v>317.8</c:v>
                </c:pt>
                <c:pt idx="11">
                  <c:v>339.4</c:v>
                </c:pt>
                <c:pt idx="12">
                  <c:v>356.9</c:v>
                </c:pt>
                <c:pt idx="13">
                  <c:v>355.2</c:v>
                </c:pt>
                <c:pt idx="14">
                  <c:v>348.2</c:v>
                </c:pt>
                <c:pt idx="15">
                  <c:v>349.2</c:v>
                </c:pt>
                <c:pt idx="16">
                  <c:v>348.1</c:v>
                </c:pt>
                <c:pt idx="17">
                  <c:v>354.4</c:v>
                </c:pt>
                <c:pt idx="18">
                  <c:v>360.4</c:v>
                </c:pt>
                <c:pt idx="19">
                  <c:v>371.4</c:v>
                </c:pt>
                <c:pt idx="20">
                  <c:v>384.4</c:v>
                </c:pt>
                <c:pt idx="21">
                  <c:v>402.6</c:v>
                </c:pt>
                <c:pt idx="22">
                  <c:v>404.3</c:v>
                </c:pt>
                <c:pt idx="23">
                  <c:v>414.6</c:v>
                </c:pt>
                <c:pt idx="24">
                  <c:v>418.6</c:v>
                </c:pt>
                <c:pt idx="25">
                  <c:v>426.1</c:v>
                </c:pt>
                <c:pt idx="26">
                  <c:v>432.89</c:v>
                </c:pt>
                <c:pt idx="27" formatCode="0.0">
                  <c:v>438.8</c:v>
                </c:pt>
              </c:numCache>
            </c:numRef>
          </c:val>
          <c:extLst xmlns:c16r2="http://schemas.microsoft.com/office/drawing/2015/06/chart">
            <c:ext xmlns:c16="http://schemas.microsoft.com/office/drawing/2014/chart" uri="{C3380CC4-5D6E-409C-BE32-E72D297353CC}">
              <c16:uniqueId val="{0000000A-299A-4788-B9C2-ED9B52386612}"/>
            </c:ext>
          </c:extLst>
        </c:ser>
        <c:dLbls>
          <c:dLblPos val="inEnd"/>
          <c:showLegendKey val="0"/>
          <c:showVal val="1"/>
          <c:showCatName val="0"/>
          <c:showSerName val="0"/>
          <c:showPercent val="0"/>
          <c:showBubbleSize val="0"/>
        </c:dLbls>
        <c:gapWidth val="25"/>
        <c:axId val="203388416"/>
        <c:axId val="203394432"/>
      </c:barChart>
      <c:catAx>
        <c:axId val="203388416"/>
        <c:scaling>
          <c:orientation val="minMax"/>
        </c:scaling>
        <c:delete val="0"/>
        <c:axPos val="b"/>
        <c:numFmt formatCode="General" sourceLinked="0"/>
        <c:majorTickMark val="out"/>
        <c:minorTickMark val="none"/>
        <c:tickLblPos val="nextTo"/>
        <c:txPr>
          <a:bodyPr rot="-5400000" vert="horz"/>
          <a:lstStyle/>
          <a:p>
            <a:pPr>
              <a:defRPr sz="1150">
                <a:solidFill>
                  <a:schemeClr val="tx1"/>
                </a:solidFill>
              </a:defRPr>
            </a:pPr>
            <a:endParaRPr lang="he-IL"/>
          </a:p>
        </c:txPr>
        <c:crossAx val="203394432"/>
        <c:crosses val="autoZero"/>
        <c:auto val="1"/>
        <c:lblAlgn val="ctr"/>
        <c:lblOffset val="100"/>
        <c:noMultiLvlLbl val="0"/>
      </c:catAx>
      <c:valAx>
        <c:axId val="203394432"/>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אלפים</a:t>
                </a:r>
              </a:p>
            </c:rich>
          </c:tx>
          <c:layout>
            <c:manualLayout>
              <c:xMode val="edge"/>
              <c:yMode val="edge"/>
              <c:x val="2.972751803781527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203388416"/>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1525423728819E-2"/>
          <c:y val="9.5523394543002391E-2"/>
          <c:w val="0.88539830508474582"/>
          <c:h val="0.80224452744060593"/>
        </c:manualLayout>
      </c:layout>
      <c:barChart>
        <c:barDir val="col"/>
        <c:grouping val="clustered"/>
        <c:varyColors val="0"/>
        <c:ser>
          <c:idx val="0"/>
          <c:order val="0"/>
          <c:tx>
            <c:strRef>
              <c:f>גיליון1!$B$1</c:f>
              <c:strCache>
                <c:ptCount val="1"/>
                <c:pt idx="0">
                  <c:v>ריבוי טבעי</c:v>
                </c:pt>
              </c:strCache>
            </c:strRef>
          </c:tx>
          <c:spPr>
            <a:solidFill>
              <a:schemeClr val="accent2">
                <a:lumMod val="50000"/>
              </a:schemeClr>
            </a:solidFill>
          </c:spPr>
          <c:invertIfNegative val="0"/>
          <c:dLbls>
            <c:numFmt formatCode="#,##0.0" sourceLinked="0"/>
            <c:spPr>
              <a:noFill/>
              <a:ln>
                <a:noFill/>
              </a:ln>
              <a:effectLst/>
            </c:spPr>
            <c:txPr>
              <a:bodyPr/>
              <a:lstStyle/>
              <a:p>
                <a:pPr>
                  <a:defRPr sz="1100"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גיליון1!$B$2:$B$18</c:f>
              <c:numCache>
                <c:formatCode>General</c:formatCode>
                <c:ptCount val="17"/>
                <c:pt idx="0">
                  <c:v>2.0699999999999998</c:v>
                </c:pt>
                <c:pt idx="1">
                  <c:v>2</c:v>
                </c:pt>
                <c:pt idx="2">
                  <c:v>2.2999999999999998</c:v>
                </c:pt>
                <c:pt idx="3">
                  <c:v>2.71</c:v>
                </c:pt>
                <c:pt idx="4">
                  <c:v>2.96</c:v>
                </c:pt>
                <c:pt idx="5">
                  <c:v>2.95</c:v>
                </c:pt>
                <c:pt idx="6">
                  <c:v>3.53</c:v>
                </c:pt>
                <c:pt idx="7">
                  <c:v>4.05</c:v>
                </c:pt>
                <c:pt idx="8">
                  <c:v>4.5</c:v>
                </c:pt>
                <c:pt idx="9">
                  <c:v>4.88</c:v>
                </c:pt>
                <c:pt idx="10">
                  <c:v>4.75</c:v>
                </c:pt>
                <c:pt idx="11">
                  <c:v>4.5</c:v>
                </c:pt>
                <c:pt idx="12">
                  <c:v>4.5999999999999996</c:v>
                </c:pt>
                <c:pt idx="13">
                  <c:v>4.8</c:v>
                </c:pt>
                <c:pt idx="14">
                  <c:v>5.0999999999999996</c:v>
                </c:pt>
                <c:pt idx="15">
                  <c:v>5.2</c:v>
                </c:pt>
                <c:pt idx="16">
                  <c:v>5.3</c:v>
                </c:pt>
              </c:numCache>
            </c:numRef>
          </c:val>
          <c:extLst xmlns:c16r2="http://schemas.microsoft.com/office/drawing/2015/06/chart">
            <c:ext xmlns:c16="http://schemas.microsoft.com/office/drawing/2014/chart" uri="{C3380CC4-5D6E-409C-BE32-E72D297353CC}">
              <c16:uniqueId val="{00000000-99BD-4050-9248-A1FCA83EF74B}"/>
            </c:ext>
          </c:extLst>
        </c:ser>
        <c:dLbls>
          <c:showLegendKey val="0"/>
          <c:showVal val="0"/>
          <c:showCatName val="0"/>
          <c:showSerName val="0"/>
          <c:showPercent val="0"/>
          <c:showBubbleSize val="0"/>
        </c:dLbls>
        <c:gapWidth val="34"/>
        <c:axId val="250140544"/>
        <c:axId val="253497344"/>
      </c:barChart>
      <c:catAx>
        <c:axId val="250140544"/>
        <c:scaling>
          <c:orientation val="minMax"/>
        </c:scaling>
        <c:delete val="0"/>
        <c:axPos val="b"/>
        <c:numFmt formatCode="General" sourceLinked="1"/>
        <c:majorTickMark val="out"/>
        <c:minorTickMark val="none"/>
        <c:tickLblPos val="nextTo"/>
        <c:txPr>
          <a:bodyPr/>
          <a:lstStyle/>
          <a:p>
            <a:pPr>
              <a:defRPr sz="1000"/>
            </a:pPr>
            <a:endParaRPr lang="he-IL"/>
          </a:p>
        </c:txPr>
        <c:crossAx val="253497344"/>
        <c:crosses val="autoZero"/>
        <c:auto val="1"/>
        <c:lblAlgn val="ctr"/>
        <c:lblOffset val="100"/>
        <c:noMultiLvlLbl val="0"/>
      </c:catAx>
      <c:valAx>
        <c:axId val="253497344"/>
        <c:scaling>
          <c:orientation val="minMax"/>
          <c:max val="6"/>
          <c:min val="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אלפים</a:t>
                </a:r>
              </a:p>
            </c:rich>
          </c:tx>
          <c:layout>
            <c:manualLayout>
              <c:xMode val="edge"/>
              <c:yMode val="edge"/>
              <c:x val="2.6906779661016948E-2"/>
              <c:y val="6.5878203133105098E-3"/>
            </c:manualLayout>
          </c:layout>
          <c:overlay val="0"/>
        </c:title>
        <c:numFmt formatCode="General" sourceLinked="1"/>
        <c:majorTickMark val="out"/>
        <c:minorTickMark val="none"/>
        <c:tickLblPos val="nextTo"/>
        <c:txPr>
          <a:bodyPr/>
          <a:lstStyle/>
          <a:p>
            <a:pPr>
              <a:defRPr sz="1000">
                <a:solidFill>
                  <a:srgbClr val="5E5E5E"/>
                </a:solidFill>
              </a:defRPr>
            </a:pPr>
            <a:endParaRPr lang="he-IL"/>
          </a:p>
        </c:txPr>
        <c:crossAx val="250140544"/>
        <c:crosses val="autoZero"/>
        <c:crossBetween val="between"/>
        <c:majorUnit val="1"/>
        <c:minorUnit val="1"/>
      </c:valAx>
    </c:plotArea>
    <c:plotVisOnly val="1"/>
    <c:dispBlanksAs val="gap"/>
    <c:showDLblsOverMax val="0"/>
  </c:chart>
  <c:txPr>
    <a:bodyPr/>
    <a:lstStyle/>
    <a:p>
      <a:pPr>
        <a:defRPr sz="1800"/>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97412155745485E-2"/>
          <c:y val="0.12494212962962963"/>
          <c:w val="0.90617343304843301"/>
          <c:h val="0.70821903935185182"/>
        </c:manualLayout>
      </c:layout>
      <c:barChart>
        <c:barDir val="col"/>
        <c:grouping val="clustered"/>
        <c:varyColors val="0"/>
        <c:ser>
          <c:idx val="0"/>
          <c:order val="0"/>
          <c:tx>
            <c:strRef>
              <c:f>גיליון1!$A$2</c:f>
              <c:strCache>
                <c:ptCount val="1"/>
                <c:pt idx="0">
                  <c:v>מאזן הגירה </c:v>
                </c:pt>
              </c:strCache>
            </c:strRef>
          </c:tx>
          <c:spPr>
            <a:solidFill>
              <a:srgbClr val="C00000"/>
            </a:solidFill>
          </c:spPr>
          <c:invertIfNegative val="0"/>
          <c:dPt>
            <c:idx val="14"/>
            <c:invertIfNegative val="0"/>
            <c:bubble3D val="0"/>
            <c:spPr>
              <a:solidFill>
                <a:srgbClr val="224F76"/>
              </a:solidFill>
            </c:spPr>
            <c:extLst xmlns:c16r2="http://schemas.microsoft.com/office/drawing/2015/06/chart">
              <c:ext xmlns:c16="http://schemas.microsoft.com/office/drawing/2014/chart" uri="{C3380CC4-5D6E-409C-BE32-E72D297353CC}">
                <c16:uniqueId val="{00000001-55A2-44B2-9998-4A0432190ADF}"/>
              </c:ext>
            </c:extLst>
          </c:dPt>
          <c:dPt>
            <c:idx val="28"/>
            <c:invertIfNegative val="0"/>
            <c:bubble3D val="0"/>
            <c:spPr>
              <a:solidFill>
                <a:srgbClr val="224F76"/>
              </a:solidFill>
            </c:spPr>
            <c:extLst xmlns:c16r2="http://schemas.microsoft.com/office/drawing/2015/06/chart">
              <c:ext xmlns:c16="http://schemas.microsoft.com/office/drawing/2014/chart" uri="{C3380CC4-5D6E-409C-BE32-E72D297353CC}">
                <c16:uniqueId val="{00000003-55A2-44B2-9998-4A0432190ADF}"/>
              </c:ext>
            </c:extLst>
          </c:dPt>
          <c:dPt>
            <c:idx val="29"/>
            <c:invertIfNegative val="0"/>
            <c:bubble3D val="0"/>
            <c:spPr>
              <a:solidFill>
                <a:srgbClr val="224F76"/>
              </a:solidFill>
            </c:spPr>
            <c:extLst xmlns:c16r2="http://schemas.microsoft.com/office/drawing/2015/06/chart">
              <c:ext xmlns:c16="http://schemas.microsoft.com/office/drawing/2014/chart" uri="{C3380CC4-5D6E-409C-BE32-E72D297353CC}">
                <c16:uniqueId val="{00000005-55A2-44B2-9998-4A0432190ADF}"/>
              </c:ext>
            </c:extLst>
          </c:dPt>
          <c:dPt>
            <c:idx val="30"/>
            <c:invertIfNegative val="0"/>
            <c:bubble3D val="0"/>
            <c:spPr>
              <a:solidFill>
                <a:srgbClr val="224F76"/>
              </a:solidFill>
            </c:spPr>
            <c:extLst xmlns:c16r2="http://schemas.microsoft.com/office/drawing/2015/06/chart">
              <c:ext xmlns:c16="http://schemas.microsoft.com/office/drawing/2014/chart" uri="{C3380CC4-5D6E-409C-BE32-E72D297353CC}">
                <c16:uniqueId val="{00000007-55A2-44B2-9998-4A0432190ADF}"/>
              </c:ext>
            </c:extLst>
          </c:dPt>
          <c:dPt>
            <c:idx val="31"/>
            <c:invertIfNegative val="0"/>
            <c:bubble3D val="0"/>
            <c:spPr>
              <a:solidFill>
                <a:srgbClr val="224F76"/>
              </a:solidFill>
            </c:spPr>
            <c:extLst xmlns:c16r2="http://schemas.microsoft.com/office/drawing/2015/06/chart">
              <c:ext xmlns:c16="http://schemas.microsoft.com/office/drawing/2014/chart" uri="{C3380CC4-5D6E-409C-BE32-E72D297353CC}">
                <c16:uniqueId val="{00000009-55A2-44B2-9998-4A0432190ADF}"/>
              </c:ext>
            </c:extLst>
          </c:dPt>
          <c:dPt>
            <c:idx val="32"/>
            <c:invertIfNegative val="0"/>
            <c:bubble3D val="0"/>
            <c:spPr>
              <a:solidFill>
                <a:srgbClr val="224F76"/>
              </a:solidFill>
            </c:spPr>
            <c:extLst xmlns:c16r2="http://schemas.microsoft.com/office/drawing/2015/06/chart">
              <c:ext xmlns:c16="http://schemas.microsoft.com/office/drawing/2014/chart" uri="{C3380CC4-5D6E-409C-BE32-E72D297353CC}">
                <c16:uniqueId val="{0000000B-55A2-44B2-9998-4A0432190ADF}"/>
              </c:ext>
            </c:extLst>
          </c:dPt>
          <c:dLbls>
            <c:dLbl>
              <c:idx val="10"/>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5A2-44B2-9998-4A0432190ADF}"/>
                </c:ext>
              </c:extLst>
            </c:dLbl>
            <c:dLbl>
              <c:idx val="11"/>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5A2-44B2-9998-4A0432190ADF}"/>
                </c:ext>
              </c:extLst>
            </c:dLbl>
            <c:dLbl>
              <c:idx val="12"/>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5A2-44B2-9998-4A0432190ADF}"/>
                </c:ext>
              </c:extLst>
            </c:dLbl>
            <c:dLbl>
              <c:idx val="13"/>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5A2-44B2-9998-4A0432190ADF}"/>
                </c:ext>
              </c:extLst>
            </c:dLbl>
            <c:dLbl>
              <c:idx val="14"/>
              <c:layout>
                <c:manualLayout>
                  <c:x val="0"/>
                  <c:y val="1.1024305555555556E-2"/>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A2-44B2-9998-4A0432190ADF}"/>
                </c:ext>
              </c:extLst>
            </c:dLbl>
            <c:dLbl>
              <c:idx val="16"/>
              <c:layout>
                <c:manualLayout>
                  <c:x val="0"/>
                  <c:y val="0.115903645833333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5A2-44B2-9998-4A0432190ADF}"/>
                </c:ext>
              </c:extLst>
            </c:dLbl>
            <c:dLbl>
              <c:idx val="25"/>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5A2-44B2-9998-4A0432190ADF}"/>
                </c:ext>
              </c:extLst>
            </c:dLbl>
            <c:dLbl>
              <c:idx val="26"/>
              <c:numFmt formatCode="#,##0" sourceLinked="0"/>
              <c:spPr/>
              <c:txPr>
                <a:bodyPr rot="-5400000" vert="horz"/>
                <a:lstStyle/>
                <a:p>
                  <a:pPr>
                    <a:defRPr sz="900" b="1">
                      <a:solidFill>
                        <a:srgbClr val="C00000"/>
                      </a:solidFill>
                    </a:defRPr>
                  </a:pPr>
                  <a:endParaRPr lang="he-IL"/>
                </a:p>
              </c:txPr>
              <c:dLblPos val="inEnd"/>
              <c:showLegendKey val="0"/>
              <c:showVal val="1"/>
              <c:showCatName val="0"/>
              <c:showSerName val="0"/>
              <c:showPercent val="0"/>
              <c:showBubbleSize val="0"/>
            </c:dLbl>
            <c:dLbl>
              <c:idx val="27"/>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5A2-44B2-9998-4A0432190ADF}"/>
                </c:ext>
              </c:extLst>
            </c:dLbl>
            <c:dLbl>
              <c:idx val="28"/>
              <c:numFmt formatCode="#,##0" sourceLinked="0"/>
              <c:spPr/>
              <c:txPr>
                <a:bodyPr rot="-5400000" vert="horz"/>
                <a:lstStyle/>
                <a:p>
                  <a:pPr>
                    <a:defRPr sz="900" b="1">
                      <a:solidFill>
                        <a:srgbClr val="224F76"/>
                      </a:solidFill>
                    </a:defRPr>
                  </a:pPr>
                  <a:endParaRPr lang="he-IL"/>
                </a:p>
              </c:txPr>
              <c:dLblPos val="inEnd"/>
              <c:showLegendKey val="0"/>
              <c:showVal val="1"/>
              <c:showCatName val="0"/>
              <c:showSerName val="0"/>
              <c:showPercent val="0"/>
              <c:showBubbleSize val="0"/>
            </c:dLbl>
            <c:dLbl>
              <c:idx val="31"/>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5A2-44B2-9998-4A0432190ADF}"/>
                </c:ext>
              </c:extLst>
            </c:dLbl>
            <c:dLbl>
              <c:idx val="32"/>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5A2-44B2-9998-4A0432190ADF}"/>
                </c:ext>
              </c:extLst>
            </c:dLbl>
            <c:dLbl>
              <c:idx val="33"/>
              <c:layout>
                <c:manualLayout>
                  <c:x val="0"/>
                  <c:y val="0.1206646412037037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55A2-44B2-9998-4A0432190ADF}"/>
                </c:ext>
              </c:extLst>
            </c:dLbl>
            <c:dLbl>
              <c:idx val="34"/>
              <c:layout>
                <c:manualLayout>
                  <c:x val="-3.0151946818613483E-3"/>
                  <c:y val="0.1101750578703703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5A2-44B2-9998-4A0432190ADF}"/>
                </c:ext>
              </c:extLst>
            </c:dLbl>
            <c:dLbl>
              <c:idx val="35"/>
              <c:layout>
                <c:manualLayout>
                  <c:x val="-1.1055586118417361E-16"/>
                  <c:y val="0.1280141782407407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55A2-44B2-9998-4A0432190ADF}"/>
                </c:ext>
              </c:extLst>
            </c:dLbl>
            <c:dLbl>
              <c:idx val="36"/>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5A2-44B2-9998-4A0432190ADF}"/>
                </c:ext>
              </c:extLst>
            </c:dLbl>
            <c:dLbl>
              <c:idx val="37"/>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55A2-44B2-9998-4A0432190ADF}"/>
                </c:ext>
              </c:extLst>
            </c:dLbl>
            <c:dLbl>
              <c:idx val="38"/>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5A2-44B2-9998-4A0432190ADF}"/>
                </c:ext>
              </c:extLst>
            </c:dLbl>
            <c:dLbl>
              <c:idx val="39"/>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55A2-44B2-9998-4A0432190ADF}"/>
                </c:ext>
              </c:extLst>
            </c:dLbl>
            <c:dLbl>
              <c:idx val="40"/>
              <c:layout>
                <c:manualLayout>
                  <c:x val="0"/>
                  <c:y val="1.7203703703703704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55A2-44B2-9998-4A0432190ADF}"/>
                </c:ext>
              </c:extLst>
            </c:dLbl>
            <c:dLbl>
              <c:idx val="41"/>
              <c:layout>
                <c:manualLayout>
                  <c:x val="0"/>
                  <c:y val="2.7633101851851851E-3"/>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55A2-44B2-9998-4A0432190ADF}"/>
                </c:ext>
              </c:extLst>
            </c:dLbl>
            <c:numFmt formatCode="#,##0" sourceLinked="0"/>
            <c:spPr>
              <a:noFill/>
              <a:ln>
                <a:noFill/>
              </a:ln>
              <a:effectLst/>
            </c:spPr>
            <c:txPr>
              <a:bodyPr rot="-5400000" vert="horz"/>
              <a:lstStyle/>
              <a:p>
                <a:pPr>
                  <a:defRPr sz="900"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גיליון1!$B$1:$AQ$1</c:f>
              <c:numCache>
                <c:formatCode>General</c:formatCod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numCache>
            </c:numRef>
          </c:cat>
          <c:val>
            <c:numRef>
              <c:f>גיליון1!$B$2:$AQ$2</c:f>
              <c:numCache>
                <c:formatCode>General</c:formatCode>
                <c:ptCount val="42"/>
                <c:pt idx="0">
                  <c:v>-5926</c:v>
                </c:pt>
                <c:pt idx="1">
                  <c:v>-6590</c:v>
                </c:pt>
                <c:pt idx="2">
                  <c:v>-5788</c:v>
                </c:pt>
                <c:pt idx="3">
                  <c:v>-4620</c:v>
                </c:pt>
                <c:pt idx="4">
                  <c:v>-3674</c:v>
                </c:pt>
                <c:pt idx="5">
                  <c:v>-3551</c:v>
                </c:pt>
                <c:pt idx="6">
                  <c:v>-3932</c:v>
                </c:pt>
                <c:pt idx="7">
                  <c:v>-4307</c:v>
                </c:pt>
                <c:pt idx="8">
                  <c:v>-4179</c:v>
                </c:pt>
                <c:pt idx="9">
                  <c:v>-4202</c:v>
                </c:pt>
                <c:pt idx="10">
                  <c:v>-1753</c:v>
                </c:pt>
                <c:pt idx="11">
                  <c:v>-2063</c:v>
                </c:pt>
                <c:pt idx="12">
                  <c:v>-1281</c:v>
                </c:pt>
                <c:pt idx="13">
                  <c:v>-637</c:v>
                </c:pt>
                <c:pt idx="14">
                  <c:v>1108</c:v>
                </c:pt>
                <c:pt idx="15">
                  <c:v>-6543</c:v>
                </c:pt>
                <c:pt idx="16">
                  <c:v>-2858</c:v>
                </c:pt>
                <c:pt idx="17">
                  <c:v>-5163</c:v>
                </c:pt>
                <c:pt idx="18">
                  <c:v>-7152</c:v>
                </c:pt>
                <c:pt idx="19">
                  <c:v>-8196</c:v>
                </c:pt>
                <c:pt idx="20">
                  <c:v>-5497</c:v>
                </c:pt>
                <c:pt idx="21">
                  <c:v>-8195</c:v>
                </c:pt>
                <c:pt idx="22">
                  <c:v>-7942</c:v>
                </c:pt>
                <c:pt idx="23">
                  <c:v>-5283</c:v>
                </c:pt>
                <c:pt idx="24">
                  <c:v>-5420</c:v>
                </c:pt>
                <c:pt idx="25">
                  <c:v>-2294</c:v>
                </c:pt>
                <c:pt idx="26">
                  <c:v>-334</c:v>
                </c:pt>
                <c:pt idx="27">
                  <c:v>-1424</c:v>
                </c:pt>
                <c:pt idx="28">
                  <c:v>232</c:v>
                </c:pt>
                <c:pt idx="29">
                  <c:v>4375</c:v>
                </c:pt>
                <c:pt idx="30">
                  <c:v>3710</c:v>
                </c:pt>
                <c:pt idx="31">
                  <c:v>819</c:v>
                </c:pt>
                <c:pt idx="32">
                  <c:v>489</c:v>
                </c:pt>
                <c:pt idx="33">
                  <c:v>-3200</c:v>
                </c:pt>
                <c:pt idx="34">
                  <c:v>-2800</c:v>
                </c:pt>
                <c:pt idx="35">
                  <c:v>-3200</c:v>
                </c:pt>
                <c:pt idx="36">
                  <c:v>-1600</c:v>
                </c:pt>
                <c:pt idx="37">
                  <c:v>-1400</c:v>
                </c:pt>
                <c:pt idx="38">
                  <c:v>-1900</c:v>
                </c:pt>
                <c:pt idx="39">
                  <c:v>-900</c:v>
                </c:pt>
                <c:pt idx="40">
                  <c:v>-1800</c:v>
                </c:pt>
                <c:pt idx="41">
                  <c:v>-2470</c:v>
                </c:pt>
              </c:numCache>
            </c:numRef>
          </c:val>
          <c:extLst xmlns:c16r2="http://schemas.microsoft.com/office/drawing/2015/06/chart">
            <c:ext xmlns:c16="http://schemas.microsoft.com/office/drawing/2014/chart" uri="{C3380CC4-5D6E-409C-BE32-E72D297353CC}">
              <c16:uniqueId val="{0000001D-55A2-44B2-9998-4A0432190ADF}"/>
            </c:ext>
          </c:extLst>
        </c:ser>
        <c:dLbls>
          <c:showLegendKey val="0"/>
          <c:showVal val="0"/>
          <c:showCatName val="0"/>
          <c:showSerName val="0"/>
          <c:showPercent val="0"/>
          <c:showBubbleSize val="0"/>
        </c:dLbls>
        <c:gapWidth val="22"/>
        <c:axId val="168886656"/>
        <c:axId val="168888192"/>
      </c:barChart>
      <c:catAx>
        <c:axId val="168886656"/>
        <c:scaling>
          <c:orientation val="minMax"/>
        </c:scaling>
        <c:delete val="0"/>
        <c:axPos val="b"/>
        <c:numFmt formatCode="General" sourceLinked="1"/>
        <c:majorTickMark val="out"/>
        <c:minorTickMark val="none"/>
        <c:tickLblPos val="low"/>
        <c:txPr>
          <a:bodyPr rot="-2700000" vert="horz"/>
          <a:lstStyle/>
          <a:p>
            <a:pPr rtl="0">
              <a:defRPr sz="900"/>
            </a:pPr>
            <a:endParaRPr lang="he-IL"/>
          </a:p>
        </c:txPr>
        <c:crossAx val="168888192"/>
        <c:crosses val="autoZero"/>
        <c:auto val="1"/>
        <c:lblAlgn val="l"/>
        <c:lblOffset val="100"/>
        <c:noMultiLvlLbl val="0"/>
      </c:catAx>
      <c:valAx>
        <c:axId val="168888192"/>
        <c:scaling>
          <c:orientation val="minMax"/>
          <c:max val="1000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מאזן</a:t>
                </a:r>
                <a:r>
                  <a:rPr lang="he-IL" dirty="0"/>
                  <a:t> </a:t>
                </a:r>
                <a:r>
                  <a:rPr lang="he-IL" sz="1200" b="1" i="0" u="none" strike="noStrike" kern="1200" baseline="0" dirty="0">
                    <a:solidFill>
                      <a:srgbClr val="5E5E5E"/>
                    </a:solidFill>
                    <a:latin typeface="Arial" pitchFamily="34" charset="0"/>
                    <a:ea typeface="+mn-ea"/>
                    <a:cs typeface="Arial" pitchFamily="34" charset="0"/>
                  </a:rPr>
                  <a:t>תושבים</a:t>
                </a:r>
              </a:p>
            </c:rich>
          </c:tx>
          <c:layout>
            <c:manualLayout>
              <c:xMode val="edge"/>
              <c:yMode val="edge"/>
              <c:x val="0"/>
              <c:y val="0"/>
            </c:manualLayout>
          </c:layout>
          <c:overlay val="0"/>
        </c:title>
        <c:numFmt formatCode="#,##0" sourceLinked="0"/>
        <c:majorTickMark val="out"/>
        <c:minorTickMark val="none"/>
        <c:tickLblPos val="nextTo"/>
        <c:txPr>
          <a:bodyPr/>
          <a:lstStyle/>
          <a:p>
            <a:pPr>
              <a:defRPr sz="1000">
                <a:solidFill>
                  <a:srgbClr val="5E5E5E"/>
                </a:solidFill>
              </a:defRPr>
            </a:pPr>
            <a:endParaRPr lang="he-IL"/>
          </a:p>
        </c:txPr>
        <c:crossAx val="168886656"/>
        <c:crosses val="autoZero"/>
        <c:crossBetween val="between"/>
        <c:majorUnit val="2500"/>
      </c:valAx>
    </c:plotArea>
    <c:plotVisOnly val="1"/>
    <c:dispBlanksAs val="gap"/>
    <c:showDLblsOverMax val="0"/>
  </c:chart>
  <c:txPr>
    <a:bodyPr/>
    <a:lstStyle/>
    <a:p>
      <a:pPr rtl="0">
        <a:defRPr sz="1800"/>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60404273288919E-2"/>
          <c:y val="0.16559897484157535"/>
          <c:w val="0.93503965352063179"/>
          <c:h val="0.68646137067640134"/>
        </c:manualLayout>
      </c:layout>
      <c:barChart>
        <c:barDir val="col"/>
        <c:grouping val="clustered"/>
        <c:varyColors val="0"/>
        <c:ser>
          <c:idx val="0"/>
          <c:order val="0"/>
          <c:tx>
            <c:strRef>
              <c:f>גיליון1!$A$2</c:f>
              <c:strCache>
                <c:ptCount val="1"/>
                <c:pt idx="0">
                  <c:v>ישראל</c:v>
                </c:pt>
              </c:strCache>
            </c:strRef>
          </c:tx>
          <c:spPr>
            <a:solidFill>
              <a:srgbClr val="224F76"/>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גיליון1!$B$2:$C$2</c:f>
              <c:numCache>
                <c:formatCode>0.0</c:formatCode>
                <c:ptCount val="2"/>
                <c:pt idx="0">
                  <c:v>31</c:v>
                </c:pt>
                <c:pt idx="1">
                  <c:v>46.4</c:v>
                </c:pt>
              </c:numCache>
            </c:numRef>
          </c:val>
          <c:extLst xmlns:c16r2="http://schemas.microsoft.com/office/drawing/2015/06/chart">
            <c:ext xmlns:c16="http://schemas.microsoft.com/office/drawing/2014/chart" uri="{C3380CC4-5D6E-409C-BE32-E72D297353CC}">
              <c16:uniqueId val="{00000000-3C38-4B7D-94F1-01E92C78FFE6}"/>
            </c:ext>
          </c:extLst>
        </c:ser>
        <c:ser>
          <c:idx val="1"/>
          <c:order val="1"/>
          <c:tx>
            <c:strRef>
              <c:f>גיליון1!$A$3</c:f>
              <c:strCache>
                <c:ptCount val="1"/>
                <c:pt idx="0">
                  <c:v>תל-אביב-יפו</c:v>
                </c:pt>
              </c:strCache>
            </c:strRef>
          </c:tx>
          <c:spPr>
            <a:solidFill>
              <a:srgbClr val="C00000"/>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גיליון1!$B$3:$C$3</c:f>
              <c:numCache>
                <c:formatCode>0.0</c:formatCode>
                <c:ptCount val="2"/>
                <c:pt idx="0">
                  <c:v>57.6</c:v>
                </c:pt>
                <c:pt idx="1">
                  <c:v>69.099999999999994</c:v>
                </c:pt>
              </c:numCache>
            </c:numRef>
          </c:val>
          <c:extLst xmlns:c16r2="http://schemas.microsoft.com/office/drawing/2015/06/chart">
            <c:ext xmlns:c16="http://schemas.microsoft.com/office/drawing/2014/chart" uri="{C3380CC4-5D6E-409C-BE32-E72D297353CC}">
              <c16:uniqueId val="{00000001-3C38-4B7D-94F1-01E92C78FFE6}"/>
            </c:ext>
          </c:extLst>
        </c:ser>
        <c:dLbls>
          <c:dLblPos val="inEnd"/>
          <c:showLegendKey val="0"/>
          <c:showVal val="1"/>
          <c:showCatName val="0"/>
          <c:showSerName val="0"/>
          <c:showPercent val="0"/>
          <c:showBubbleSize val="0"/>
        </c:dLbls>
        <c:gapWidth val="150"/>
        <c:axId val="169108608"/>
        <c:axId val="172828160"/>
      </c:barChart>
      <c:catAx>
        <c:axId val="169108608"/>
        <c:scaling>
          <c:orientation val="minMax"/>
        </c:scaling>
        <c:delete val="0"/>
        <c:axPos val="b"/>
        <c:numFmt formatCode="General" sourceLinked="0"/>
        <c:majorTickMark val="out"/>
        <c:minorTickMark val="none"/>
        <c:tickLblPos val="nextTo"/>
        <c:spPr>
          <a:ln>
            <a:noFill/>
          </a:ln>
        </c:spPr>
        <c:txPr>
          <a:bodyPr/>
          <a:lstStyle/>
          <a:p>
            <a:pPr>
              <a:defRPr sz="1600"/>
            </a:pPr>
            <a:endParaRPr lang="he-IL"/>
          </a:p>
        </c:txPr>
        <c:crossAx val="172828160"/>
        <c:crosses val="autoZero"/>
        <c:auto val="1"/>
        <c:lblAlgn val="ctr"/>
        <c:lblOffset val="100"/>
        <c:noMultiLvlLbl val="0"/>
      </c:catAx>
      <c:valAx>
        <c:axId val="172828160"/>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0"/>
              <c:y val="4.0577735371451096E-2"/>
            </c:manualLayout>
          </c:layout>
          <c:overlay val="0"/>
        </c:title>
        <c:numFmt formatCode="General" sourceLinked="0"/>
        <c:majorTickMark val="out"/>
        <c:minorTickMark val="none"/>
        <c:tickLblPos val="nextTo"/>
        <c:txPr>
          <a:bodyPr/>
          <a:lstStyle/>
          <a:p>
            <a:pPr>
              <a:defRPr sz="1400">
                <a:solidFill>
                  <a:srgbClr val="5E5E5E"/>
                </a:solidFill>
              </a:defRPr>
            </a:pPr>
            <a:endParaRPr lang="he-IL"/>
          </a:p>
        </c:txPr>
        <c:crossAx val="169108608"/>
        <c:crosses val="autoZero"/>
        <c:crossBetween val="between"/>
        <c:majorUnit val="20"/>
      </c:valAx>
      <c:spPr>
        <a:ln>
          <a:noFill/>
        </a:ln>
      </c:spPr>
    </c:plotArea>
    <c:legend>
      <c:legendPos val="b"/>
      <c:layout>
        <c:manualLayout>
          <c:xMode val="edge"/>
          <c:yMode val="edge"/>
          <c:x val="0.3276819555222984"/>
          <c:y val="0.8765863084759119"/>
          <c:w val="0.35039551481550768"/>
          <c:h val="8.9397452361438007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66167808937495E-2"/>
          <c:y val="0.17205320098533114"/>
          <c:w val="0.92534673446596716"/>
          <c:h val="0.54298816886307166"/>
        </c:manualLayout>
      </c:layout>
      <c:barChart>
        <c:barDir val="col"/>
        <c:grouping val="clustered"/>
        <c:varyColors val="0"/>
        <c:ser>
          <c:idx val="0"/>
          <c:order val="0"/>
          <c:tx>
            <c:strRef>
              <c:f>גיליון1!$A$2</c:f>
              <c:strCache>
                <c:ptCount val="1"/>
                <c:pt idx="0">
                  <c:v> ת"א -יפו</c:v>
                </c:pt>
              </c:strCache>
            </c:strRef>
          </c:tx>
          <c:spPr>
            <a:solidFill>
              <a:srgbClr val="C85100"/>
            </a:solidFill>
          </c:spPr>
          <c:invertIfNegative val="0"/>
          <c:dLbls>
            <c:dLbl>
              <c:idx val="0"/>
              <c:layout>
                <c:manualLayout>
                  <c:x val="-1.4398848092152627E-3"/>
                  <c:y val="8.93861160785103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CD5-4FAD-92F2-DD6E722606EC}"/>
                </c:ext>
              </c:extLst>
            </c:dLbl>
            <c:dLbl>
              <c:idx val="1"/>
              <c:layout>
                <c:manualLayout>
                  <c:x val="2.8797696184305784E-3"/>
                  <c:y val="8.93861160785103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CD5-4FAD-92F2-DD6E722606EC}"/>
                </c:ext>
              </c:extLst>
            </c:dLbl>
            <c:dLbl>
              <c:idx val="2"/>
              <c:layout>
                <c:manualLayout>
                  <c:x val="-2.8797696184305254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CD5-4FAD-92F2-DD6E722606EC}"/>
                </c:ext>
              </c:extLst>
            </c:dLbl>
            <c:dLbl>
              <c:idx val="3"/>
              <c:layout>
                <c:manualLayout>
                  <c:x val="4.3196544276457886E-3"/>
                  <c:y val="8.59481885370291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CD5-4FAD-92F2-DD6E722606EC}"/>
                </c:ext>
              </c:extLst>
            </c:dLbl>
            <c:dLbl>
              <c:idx val="4"/>
              <c:layout>
                <c:manualLayout>
                  <c:x val="1.0559033288725005E-16"/>
                  <c:y val="7.563440591258568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CD5-4FAD-92F2-DD6E722606EC}"/>
                </c:ext>
              </c:extLst>
            </c:dLbl>
            <c:spPr>
              <a:noFill/>
              <a:ln>
                <a:noFill/>
              </a:ln>
              <a:effectLst/>
            </c:spPr>
            <c:txPr>
              <a:bodyPr/>
              <a:lstStyle/>
              <a:p>
                <a:pPr>
                  <a:defRPr sz="1400" b="0" baseline="0">
                    <a:solidFill>
                      <a:schemeClr val="bg1"/>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c:f>
              <c:strCache>
                <c:ptCount val="4"/>
                <c:pt idx="0">
                  <c:v>משקי  בית עם נפש אחת </c:v>
                </c:pt>
                <c:pt idx="1">
                  <c:v>משקי בית משפחתיים</c:v>
                </c:pt>
                <c:pt idx="2">
                  <c:v>משקי בית עם ילדים עד גיל 17</c:v>
                </c:pt>
                <c:pt idx="3">
                  <c:v>משקי בית יהודים</c:v>
                </c:pt>
              </c:strCache>
            </c:strRef>
          </c:cat>
          <c:val>
            <c:numRef>
              <c:f>גיליון1!$B$2:$E$2</c:f>
              <c:numCache>
                <c:formatCode>0%</c:formatCode>
                <c:ptCount val="4"/>
                <c:pt idx="0">
                  <c:v>0.38500000000000001</c:v>
                </c:pt>
                <c:pt idx="1">
                  <c:v>0.56299999999999994</c:v>
                </c:pt>
                <c:pt idx="2">
                  <c:v>0.24199999999999999</c:v>
                </c:pt>
                <c:pt idx="3">
                  <c:v>0.95469999999999999</c:v>
                </c:pt>
              </c:numCache>
            </c:numRef>
          </c:val>
          <c:extLst xmlns:c16r2="http://schemas.microsoft.com/office/drawing/2015/06/chart">
            <c:ext xmlns:c16="http://schemas.microsoft.com/office/drawing/2014/chart" uri="{C3380CC4-5D6E-409C-BE32-E72D297353CC}">
              <c16:uniqueId val="{00000005-0CD5-4FAD-92F2-DD6E722606EC}"/>
            </c:ext>
          </c:extLst>
        </c:ser>
        <c:ser>
          <c:idx val="1"/>
          <c:order val="1"/>
          <c:tx>
            <c:strRef>
              <c:f>גיליון1!$A$3</c:f>
              <c:strCache>
                <c:ptCount val="1"/>
                <c:pt idx="0">
                  <c:v> ישראל</c:v>
                </c:pt>
              </c:strCache>
            </c:strRef>
          </c:tx>
          <c:spPr>
            <a:solidFill>
              <a:srgbClr val="1C6B75"/>
            </a:solidFill>
          </c:spPr>
          <c:invertIfNegative val="0"/>
          <c:dLbls>
            <c:dLbl>
              <c:idx val="0"/>
              <c:layout>
                <c:manualLayout>
                  <c:x val="-4.3196544276457886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CD5-4FAD-92F2-DD6E722606EC}"/>
                </c:ext>
              </c:extLst>
            </c:dLbl>
            <c:dLbl>
              <c:idx val="1"/>
              <c:layout>
                <c:manualLayout>
                  <c:x val="-1.4398848092152627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CD5-4FAD-92F2-DD6E722606EC}"/>
                </c:ext>
              </c:extLst>
            </c:dLbl>
            <c:dLbl>
              <c:idx val="2"/>
              <c:layout>
                <c:manualLayout>
                  <c:x val="0"/>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CD5-4FAD-92F2-DD6E722606EC}"/>
                </c:ext>
              </c:extLst>
            </c:dLbl>
            <c:dLbl>
              <c:idx val="3"/>
              <c:layout>
                <c:manualLayout>
                  <c:x val="0"/>
                  <c:y val="8.938611607851042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CD5-4FAD-92F2-DD6E722606EC}"/>
                </c:ext>
              </c:extLst>
            </c:dLbl>
            <c:dLbl>
              <c:idx val="4"/>
              <c:layout>
                <c:manualLayout>
                  <c:x val="-2.8797696184305254E-3"/>
                  <c:y val="8.251026099554802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CD5-4FAD-92F2-DD6E722606EC}"/>
                </c:ext>
              </c:extLst>
            </c:dLbl>
            <c:spPr>
              <a:noFill/>
              <a:ln>
                <a:noFill/>
              </a:ln>
              <a:effectLst/>
            </c:spPr>
            <c:txPr>
              <a:bodyPr/>
              <a:lstStyle/>
              <a:p>
                <a:pPr>
                  <a:defRPr sz="1400" b="0">
                    <a:solidFill>
                      <a:schemeClr val="bg1"/>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c:f>
              <c:strCache>
                <c:ptCount val="4"/>
                <c:pt idx="0">
                  <c:v>משקי  בית עם נפש אחת </c:v>
                </c:pt>
                <c:pt idx="1">
                  <c:v>משקי בית משפחתיים</c:v>
                </c:pt>
                <c:pt idx="2">
                  <c:v>משקי בית עם ילדים עד גיל 17</c:v>
                </c:pt>
                <c:pt idx="3">
                  <c:v>משקי בית יהודים</c:v>
                </c:pt>
              </c:strCache>
            </c:strRef>
          </c:cat>
          <c:val>
            <c:numRef>
              <c:f>גיליון1!$B$3:$E$3</c:f>
              <c:numCache>
                <c:formatCode>0%</c:formatCode>
                <c:ptCount val="4"/>
                <c:pt idx="0">
                  <c:v>0.187</c:v>
                </c:pt>
                <c:pt idx="1">
                  <c:v>0.79500000000000004</c:v>
                </c:pt>
                <c:pt idx="2">
                  <c:v>0.44690000000000002</c:v>
                </c:pt>
                <c:pt idx="3">
                  <c:v>0.82099999999999995</c:v>
                </c:pt>
              </c:numCache>
            </c:numRef>
          </c:val>
          <c:extLst xmlns:c16r2="http://schemas.microsoft.com/office/drawing/2015/06/chart">
            <c:ext xmlns:c16="http://schemas.microsoft.com/office/drawing/2014/chart" uri="{C3380CC4-5D6E-409C-BE32-E72D297353CC}">
              <c16:uniqueId val="{0000000B-0CD5-4FAD-92F2-DD6E722606EC}"/>
            </c:ext>
          </c:extLst>
        </c:ser>
        <c:dLbls>
          <c:dLblPos val="outEnd"/>
          <c:showLegendKey val="0"/>
          <c:showVal val="1"/>
          <c:showCatName val="0"/>
          <c:showSerName val="0"/>
          <c:showPercent val="0"/>
          <c:showBubbleSize val="0"/>
        </c:dLbls>
        <c:gapWidth val="98"/>
        <c:axId val="243658112"/>
        <c:axId val="169886464"/>
      </c:barChart>
      <c:catAx>
        <c:axId val="243658112"/>
        <c:scaling>
          <c:orientation val="minMax"/>
        </c:scaling>
        <c:delete val="0"/>
        <c:axPos val="b"/>
        <c:numFmt formatCode="General" sourceLinked="0"/>
        <c:majorTickMark val="out"/>
        <c:minorTickMark val="none"/>
        <c:tickLblPos val="nextTo"/>
        <c:txPr>
          <a:bodyPr/>
          <a:lstStyle/>
          <a:p>
            <a:pPr>
              <a:defRPr sz="1400" b="0"/>
            </a:pPr>
            <a:endParaRPr lang="he-IL"/>
          </a:p>
        </c:txPr>
        <c:crossAx val="169886464"/>
        <c:crosses val="autoZero"/>
        <c:auto val="1"/>
        <c:lblAlgn val="ctr"/>
        <c:lblOffset val="100"/>
        <c:noMultiLvlLbl val="0"/>
      </c:catAx>
      <c:valAx>
        <c:axId val="169886464"/>
        <c:scaling>
          <c:orientation val="minMax"/>
          <c:max val="1"/>
          <c:min val="0"/>
        </c:scaling>
        <c:delete val="0"/>
        <c:axPos val="l"/>
        <c:majorGridlines/>
        <c:numFmt formatCode="0%" sourceLinked="1"/>
        <c:majorTickMark val="out"/>
        <c:minorTickMark val="none"/>
        <c:tickLblPos val="nextTo"/>
        <c:txPr>
          <a:bodyPr/>
          <a:lstStyle/>
          <a:p>
            <a:pPr>
              <a:defRPr>
                <a:solidFill>
                  <a:srgbClr val="5E5E5E"/>
                </a:solidFill>
              </a:defRPr>
            </a:pPr>
            <a:endParaRPr lang="he-IL"/>
          </a:p>
        </c:txPr>
        <c:crossAx val="243658112"/>
        <c:crosses val="autoZero"/>
        <c:crossBetween val="between"/>
        <c:majorUnit val="0.2"/>
      </c:valAx>
    </c:plotArea>
    <c:legend>
      <c:legendPos val="b"/>
      <c:layout>
        <c:manualLayout>
          <c:xMode val="edge"/>
          <c:yMode val="edge"/>
          <c:x val="0.31087836290315984"/>
          <c:y val="0.90326405531660503"/>
          <c:w val="0.40096744386433336"/>
          <c:h val="8.1465888991214611E-2"/>
        </c:manualLayout>
      </c:layout>
      <c:overlay val="0"/>
      <c:spPr>
        <a:ln>
          <a:noFill/>
        </a:ln>
      </c:spPr>
      <c:txPr>
        <a:bodyPr/>
        <a:lstStyle/>
        <a:p>
          <a:pPr>
            <a:defRPr sz="1400" b="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27998398821397E-2"/>
          <c:y val="0.16516548666309805"/>
          <c:w val="0.73603700405997774"/>
          <c:h val="0.65827054569694277"/>
        </c:manualLayout>
      </c:layout>
      <c:lineChart>
        <c:grouping val="standard"/>
        <c:varyColors val="0"/>
        <c:ser>
          <c:idx val="0"/>
          <c:order val="0"/>
          <c:tx>
            <c:strRef>
              <c:f>'אוניברסיטת תל-אביב'!$F$3</c:f>
              <c:strCache>
                <c:ptCount val="1"/>
                <c:pt idx="0">
                  <c:v>כלל משקי הבית</c:v>
                </c:pt>
              </c:strCache>
            </c:strRef>
          </c:tx>
          <c:spPr>
            <a:ln>
              <a:solidFill>
                <a:srgbClr val="1C6B75"/>
              </a:solidFill>
            </a:ln>
          </c:spPr>
          <c:marker>
            <c:spPr>
              <a:solidFill>
                <a:srgbClr val="1C6B75"/>
              </a:solidFill>
              <a:ln>
                <a:solidFill>
                  <a:srgbClr val="1C6B75"/>
                </a:solidFill>
              </a:ln>
            </c:spPr>
          </c:marker>
          <c:dLbls>
            <c:spPr>
              <a:noFill/>
              <a:ln>
                <a:noFill/>
              </a:ln>
              <a:effectLst/>
            </c:spPr>
            <c:txPr>
              <a:bodyPr/>
              <a:lstStyle/>
              <a:p>
                <a:pPr>
                  <a:defRPr>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'אוניברסיטת תל-אביב'!$E$4:$E$9</c:f>
              <c:numCache>
                <c:formatCode>General</c:formatCode>
                <c:ptCount val="6"/>
                <c:pt idx="0">
                  <c:v>2011</c:v>
                </c:pt>
                <c:pt idx="1">
                  <c:v>2012</c:v>
                </c:pt>
                <c:pt idx="2">
                  <c:v>2013</c:v>
                </c:pt>
                <c:pt idx="3">
                  <c:v>2014</c:v>
                </c:pt>
                <c:pt idx="4">
                  <c:v>2015</c:v>
                </c:pt>
                <c:pt idx="5">
                  <c:v>2016</c:v>
                </c:pt>
              </c:numCache>
            </c:numRef>
          </c:cat>
          <c:val>
            <c:numRef>
              <c:f>'אוניברסיטת תל-אביב'!$F$4:$F$9</c:f>
              <c:numCache>
                <c:formatCode>General</c:formatCode>
                <c:ptCount val="6"/>
                <c:pt idx="0">
                  <c:v>178.4</c:v>
                </c:pt>
                <c:pt idx="1">
                  <c:v>181.2</c:v>
                </c:pt>
                <c:pt idx="2">
                  <c:v>184.6</c:v>
                </c:pt>
                <c:pt idx="3">
                  <c:v>186.8</c:v>
                </c:pt>
                <c:pt idx="4">
                  <c:v>189.4</c:v>
                </c:pt>
                <c:pt idx="5">
                  <c:v>194.4</c:v>
                </c:pt>
              </c:numCache>
            </c:numRef>
          </c:val>
          <c:smooth val="0"/>
          <c:extLst xmlns:c16r2="http://schemas.microsoft.com/office/drawing/2015/06/chart">
            <c:ext xmlns:c16="http://schemas.microsoft.com/office/drawing/2014/chart" uri="{C3380CC4-5D6E-409C-BE32-E72D297353CC}">
              <c16:uniqueId val="{00000000-673B-4281-94F4-4E6980D5E768}"/>
            </c:ext>
          </c:extLst>
        </c:ser>
        <c:ser>
          <c:idx val="2"/>
          <c:order val="1"/>
          <c:tx>
            <c:strRef>
              <c:f>'אוניברסיטת תל-אביב'!$H$3</c:f>
              <c:strCache>
                <c:ptCount val="1"/>
                <c:pt idx="0">
                  <c:v>משקי בית עם ילדים</c:v>
                </c:pt>
              </c:strCache>
            </c:strRef>
          </c:tx>
          <c:spPr>
            <a:ln>
              <a:solidFill>
                <a:srgbClr val="C85100"/>
              </a:solidFill>
            </a:ln>
          </c:spPr>
          <c:marker>
            <c:spPr>
              <a:solidFill>
                <a:srgbClr val="C85100"/>
              </a:solidFill>
              <a:ln>
                <a:solidFill>
                  <a:srgbClr val="C85100"/>
                </a:solidFill>
              </a:ln>
            </c:spPr>
          </c:marker>
          <c:dLbls>
            <c:spPr>
              <a:noFill/>
              <a:ln>
                <a:noFill/>
              </a:ln>
              <a:effectLst/>
            </c:spPr>
            <c:txPr>
              <a:bodyPr/>
              <a:lstStyle/>
              <a:p>
                <a:pPr>
                  <a:defRPr>
                    <a:solidFill>
                      <a:srgbClr val="C851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'אוניברסיטת תל-אביב'!$E$4:$E$9</c:f>
              <c:numCache>
                <c:formatCode>General</c:formatCode>
                <c:ptCount val="6"/>
                <c:pt idx="0">
                  <c:v>2011</c:v>
                </c:pt>
                <c:pt idx="1">
                  <c:v>2012</c:v>
                </c:pt>
                <c:pt idx="2">
                  <c:v>2013</c:v>
                </c:pt>
                <c:pt idx="3">
                  <c:v>2014</c:v>
                </c:pt>
                <c:pt idx="4">
                  <c:v>2015</c:v>
                </c:pt>
                <c:pt idx="5">
                  <c:v>2016</c:v>
                </c:pt>
              </c:numCache>
            </c:numRef>
          </c:cat>
          <c:val>
            <c:numRef>
              <c:f>'אוניברסיטת תל-אביב'!$H$4:$H$9</c:f>
              <c:numCache>
                <c:formatCode>0.0</c:formatCode>
                <c:ptCount val="6"/>
                <c:pt idx="0" formatCode="General">
                  <c:v>39.700000000000003</c:v>
                </c:pt>
                <c:pt idx="1">
                  <c:v>42.2</c:v>
                </c:pt>
                <c:pt idx="2">
                  <c:v>44.2</c:v>
                </c:pt>
                <c:pt idx="3">
                  <c:v>46.6</c:v>
                </c:pt>
                <c:pt idx="4">
                  <c:v>46.8</c:v>
                </c:pt>
                <c:pt idx="5">
                  <c:v>47.1</c:v>
                </c:pt>
              </c:numCache>
            </c:numRef>
          </c:val>
          <c:smooth val="0"/>
          <c:extLst xmlns:c16r2="http://schemas.microsoft.com/office/drawing/2015/06/chart">
            <c:ext xmlns:c16="http://schemas.microsoft.com/office/drawing/2014/chart" uri="{C3380CC4-5D6E-409C-BE32-E72D297353CC}">
              <c16:uniqueId val="{00000001-673B-4281-94F4-4E6980D5E768}"/>
            </c:ext>
          </c:extLst>
        </c:ser>
        <c:dLbls>
          <c:showLegendKey val="0"/>
          <c:showVal val="0"/>
          <c:showCatName val="0"/>
          <c:showSerName val="0"/>
          <c:showPercent val="0"/>
          <c:showBubbleSize val="0"/>
        </c:dLbls>
        <c:marker val="1"/>
        <c:smooth val="0"/>
        <c:axId val="182625024"/>
        <c:axId val="182626944"/>
      </c:lineChart>
      <c:catAx>
        <c:axId val="1826250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he-IL"/>
          </a:p>
        </c:txPr>
        <c:crossAx val="182626944"/>
        <c:crosses val="autoZero"/>
        <c:auto val="1"/>
        <c:lblAlgn val="ctr"/>
        <c:lblOffset val="100"/>
        <c:noMultiLvlLbl val="0"/>
      </c:catAx>
      <c:valAx>
        <c:axId val="182626944"/>
        <c:scaling>
          <c:orientation val="minMax"/>
          <c:max val="200"/>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dirty="0">
                    <a:solidFill>
                      <a:srgbClr val="5E5E5E"/>
                    </a:solidFill>
                  </a:rPr>
                  <a:t>משקי בית</a:t>
                </a:r>
              </a:p>
              <a:p>
                <a:pPr algn="ctr">
                  <a:defRPr sz="1200" b="0" i="0" u="none" strike="noStrike" baseline="0">
                    <a:solidFill>
                      <a:srgbClr val="5E5E5E"/>
                    </a:solidFill>
                    <a:latin typeface="Arial"/>
                    <a:ea typeface="Arial"/>
                    <a:cs typeface="Arial"/>
                  </a:defRPr>
                </a:pPr>
                <a:r>
                  <a:rPr lang="he-IL" sz="1200" b="0" dirty="0">
                    <a:solidFill>
                      <a:srgbClr val="5E5E5E"/>
                    </a:solidFill>
                  </a:rPr>
                  <a:t>(אלפים)</a:t>
                </a:r>
              </a:p>
            </c:rich>
          </c:tx>
          <c:layout>
            <c:manualLayout>
              <c:xMode val="edge"/>
              <c:yMode val="edge"/>
              <c:x val="1.2147531773387794E-2"/>
              <c:y val="1.587904374261445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82625024"/>
        <c:crosses val="autoZero"/>
        <c:crossBetween val="between"/>
        <c:majorUnit val="50"/>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3846539573685E-2"/>
          <c:y val="0.21196728732268519"/>
          <c:w val="0.90374488870475556"/>
          <c:h val="0.64468693785796849"/>
        </c:manualLayout>
      </c:layout>
      <c:barChart>
        <c:barDir val="col"/>
        <c:grouping val="clustered"/>
        <c:varyColors val="0"/>
        <c:ser>
          <c:idx val="0"/>
          <c:order val="0"/>
          <c:tx>
            <c:strRef>
              <c:f>נתונים!#REF!</c:f>
              <c:strCache>
                <c:ptCount val="1"/>
                <c:pt idx="0">
                  <c:v>#REF!</c:v>
                </c:pt>
              </c:strCache>
            </c:strRef>
          </c:tx>
          <c:spPr>
            <a:solidFill>
              <a:srgbClr val="1C6B75"/>
            </a:solidFill>
            <a:ln w="25400">
              <a:noFill/>
            </a:ln>
          </c:spPr>
          <c:invertIfNegative val="0"/>
          <c:dPt>
            <c:idx val="0"/>
            <c:invertIfNegative val="0"/>
            <c:bubble3D val="0"/>
            <c:spPr>
              <a:solidFill>
                <a:srgbClr val="5E5E5E"/>
              </a:solidFill>
              <a:ln w="25400">
                <a:noFill/>
              </a:ln>
            </c:spPr>
            <c:extLst xmlns:c16r2="http://schemas.microsoft.com/office/drawing/2015/06/chart">
              <c:ext xmlns:c16="http://schemas.microsoft.com/office/drawing/2014/chart" uri="{C3380CC4-5D6E-409C-BE32-E72D297353CC}">
                <c16:uniqueId val="{00000001-5F17-4B32-9874-6BA632FAB6F5}"/>
              </c:ext>
            </c:extLst>
          </c:dPt>
          <c:dPt>
            <c:idx val="1"/>
            <c:invertIfNegative val="0"/>
            <c:bubble3D val="0"/>
            <c:spPr>
              <a:solidFill>
                <a:srgbClr val="C85100"/>
              </a:solidFill>
              <a:ln w="25400">
                <a:noFill/>
              </a:ln>
            </c:spPr>
            <c:extLst xmlns:c16r2="http://schemas.microsoft.com/office/drawing/2015/06/chart">
              <c:ext xmlns:c16="http://schemas.microsoft.com/office/drawing/2014/chart" uri="{C3380CC4-5D6E-409C-BE32-E72D297353CC}">
                <c16:uniqueId val="{00000003-5F17-4B32-9874-6BA632FAB6F5}"/>
              </c:ext>
            </c:extLst>
          </c:dPt>
          <c:dPt>
            <c:idx val="2"/>
            <c:invertIfNegative val="0"/>
            <c:bubble3D val="0"/>
            <c:extLst xmlns:c16r2="http://schemas.microsoft.com/office/drawing/2015/06/chart">
              <c:ext xmlns:c16="http://schemas.microsoft.com/office/drawing/2014/chart" uri="{C3380CC4-5D6E-409C-BE32-E72D297353CC}">
                <c16:uniqueId val="{00000004-5F17-4B32-9874-6BA632FAB6F5}"/>
              </c:ext>
            </c:extLst>
          </c:dPt>
          <c:dPt>
            <c:idx val="3"/>
            <c:invertIfNegative val="0"/>
            <c:bubble3D val="0"/>
            <c:spPr>
              <a:solidFill>
                <a:srgbClr val="5B2E76"/>
              </a:solidFill>
              <a:ln w="25400">
                <a:noFill/>
              </a:ln>
            </c:spPr>
            <c:extLst xmlns:c16r2="http://schemas.microsoft.com/office/drawing/2015/06/chart">
              <c:ext xmlns:c16="http://schemas.microsoft.com/office/drawing/2014/chart" uri="{C3380CC4-5D6E-409C-BE32-E72D297353CC}">
                <c16:uniqueId val="{00000006-5F17-4B32-9874-6BA632FAB6F5}"/>
              </c:ext>
            </c:extLst>
          </c:dPt>
          <c:dLbls>
            <c:spPr>
              <a:noFill/>
              <a:ln>
                <a:noFill/>
              </a:ln>
              <a:effectLst/>
            </c:spPr>
            <c:txPr>
              <a:bodyPr/>
              <a:lstStyle/>
              <a:p>
                <a:pPr>
                  <a:defRPr sz="14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נתונים!$A$2:$A$5</c:f>
              <c:strCache>
                <c:ptCount val="4"/>
                <c:pt idx="0">
                  <c:v>ישראל</c:v>
                </c:pt>
                <c:pt idx="1">
                  <c:v>ת"א-יפו</c:v>
                </c:pt>
                <c:pt idx="2">
                  <c:v>ירושלים</c:v>
                </c:pt>
                <c:pt idx="3">
                  <c:v>חיפה</c:v>
                </c:pt>
              </c:strCache>
            </c:strRef>
          </c:cat>
          <c:val>
            <c:numRef>
              <c:f>נתונים!$B$2:$B$5</c:f>
              <c:numCache>
                <c:formatCode>0.0</c:formatCode>
                <c:ptCount val="4"/>
                <c:pt idx="0">
                  <c:v>42.9</c:v>
                </c:pt>
                <c:pt idx="1">
                  <c:v>68.900000000000006</c:v>
                </c:pt>
                <c:pt idx="2" formatCode="General">
                  <c:v>38.200000000000003</c:v>
                </c:pt>
                <c:pt idx="3" formatCode="General">
                  <c:v>60.8</c:v>
                </c:pt>
              </c:numCache>
            </c:numRef>
          </c:val>
          <c:extLst xmlns:c16r2="http://schemas.microsoft.com/office/drawing/2015/06/chart">
            <c:ext xmlns:c16="http://schemas.microsoft.com/office/drawing/2014/chart" uri="{C3380CC4-5D6E-409C-BE32-E72D297353CC}">
              <c16:uniqueId val="{00000007-5F17-4B32-9874-6BA632FAB6F5}"/>
            </c:ext>
          </c:extLst>
        </c:ser>
        <c:dLbls>
          <c:showLegendKey val="0"/>
          <c:showVal val="0"/>
          <c:showCatName val="0"/>
          <c:showSerName val="0"/>
          <c:showPercent val="0"/>
          <c:showBubbleSize val="0"/>
        </c:dLbls>
        <c:gapWidth val="100"/>
        <c:axId val="169924480"/>
        <c:axId val="169926016"/>
      </c:barChart>
      <c:catAx>
        <c:axId val="1699244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Hebrew)"/>
                <a:ea typeface="Arial (Hebrew)"/>
                <a:cs typeface="Arial (Hebrew)"/>
              </a:defRPr>
            </a:pPr>
            <a:endParaRPr lang="he-IL"/>
          </a:p>
        </c:txPr>
        <c:crossAx val="169926016"/>
        <c:crosses val="autoZero"/>
        <c:auto val="1"/>
        <c:lblAlgn val="ctr"/>
        <c:lblOffset val="100"/>
        <c:tickLblSkip val="1"/>
        <c:tickMarkSkip val="1"/>
        <c:noMultiLvlLbl val="0"/>
      </c:catAx>
      <c:valAx>
        <c:axId val="169926016"/>
        <c:scaling>
          <c:orientation val="minMax"/>
          <c:max val="100"/>
        </c:scaling>
        <c:delete val="0"/>
        <c:axPos val="l"/>
        <c:majorGridlines>
          <c:spPr>
            <a:ln w="3175">
              <a:solidFill>
                <a:schemeClr val="bg1">
                  <a:lumMod val="50000"/>
                </a:schemeClr>
              </a:solidFill>
              <a:prstDash val="solid"/>
            </a:ln>
          </c:spPr>
        </c:majorGridlines>
        <c:title>
          <c:tx>
            <c:rich>
              <a:bodyPr rot="0" vert="horz"/>
              <a:lstStyle/>
              <a:p>
                <a:pPr algn="ctr">
                  <a:defRPr sz="1200" b="0" i="0" u="none" strike="noStrike" baseline="0">
                    <a:solidFill>
                      <a:srgbClr val="5E5E5E"/>
                    </a:solidFill>
                    <a:latin typeface="Arial (Hebrew)"/>
                    <a:ea typeface="Arial (Hebrew)"/>
                    <a:cs typeface="Arial (Hebrew)"/>
                  </a:defRPr>
                </a:pPr>
                <a:r>
                  <a:rPr lang="he-IL" sz="1200" b="0" dirty="0">
                    <a:solidFill>
                      <a:srgbClr val="5E5E5E"/>
                    </a:solidFill>
                  </a:rPr>
                  <a:t>אחוזים</a:t>
                </a:r>
              </a:p>
            </c:rich>
          </c:tx>
          <c:layout>
            <c:manualLayout>
              <c:xMode val="edge"/>
              <c:yMode val="edge"/>
              <c:x val="1.0865784682582817E-2"/>
              <c:y val="7.2113830786478275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69924480"/>
        <c:crosses val="autoZero"/>
        <c:crossBetween val="between"/>
        <c:majorUnit val="20"/>
      </c:valAx>
      <c:spPr>
        <a:noFill/>
        <a:ln w="25400">
          <a:noFill/>
        </a:ln>
      </c:spPr>
    </c:plotArea>
    <c:plotVisOnly val="1"/>
    <c:dispBlanksAs val="gap"/>
    <c:showDLblsOverMax val="0"/>
  </c:chart>
  <c:spPr>
    <a:gradFill rotWithShape="0">
      <a:gsLst>
        <a:gs pos="0">
          <a:srgbClr xmlns:mc="http://schemas.openxmlformats.org/markup-compatibility/2006" xmlns:a14="http://schemas.microsoft.com/office/drawing/2010/main" val="FFFFFF" mc:Ignorable="a14" a14:legacySpreadsheetColorIndex="9"/>
        </a:gs>
        <a:gs pos="100000">
          <a:srgbClr xmlns:mc="http://schemas.openxmlformats.org/markup-compatibility/2006" xmlns:a14="http://schemas.microsoft.com/office/drawing/2010/main" val="FFFFFF" mc:Ignorable="a14" a14:legacySpreadsheetColorIndex="9">
            <a:gamma/>
            <a:tint val="39216"/>
            <a:invGamma/>
          </a:srgbClr>
        </a:gs>
      </a:gsLst>
      <a:lin ang="5400000" scaled="1"/>
    </a:gradFill>
    <a:ln w="12700">
      <a:noFill/>
      <a:prstDash val="solid"/>
    </a:ln>
  </c:spPr>
  <c:txPr>
    <a:bodyPr/>
    <a:lstStyle/>
    <a:p>
      <a:pPr>
        <a:defRPr sz="1575" b="0" i="0" u="none" strike="noStrike" baseline="0">
          <a:solidFill>
            <a:srgbClr val="000000"/>
          </a:solidFill>
          <a:latin typeface="Arial"/>
          <a:ea typeface="Arial"/>
          <a:cs typeface="Arial"/>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3206956781648E-2"/>
          <c:y val="0.12184641236023017"/>
          <c:w val="0.86988926533572086"/>
          <c:h val="0.62439868363625517"/>
        </c:manualLayout>
      </c:layout>
      <c:lineChart>
        <c:grouping val="standard"/>
        <c:varyColors val="0"/>
        <c:ser>
          <c:idx val="1"/>
          <c:order val="0"/>
          <c:tx>
            <c:strRef>
              <c:f>'נתונים -בהשוואה לישראל'!$C$3</c:f>
              <c:strCache>
                <c:ptCount val="1"/>
                <c:pt idx="0">
                  <c:v>ת"א-יפו </c:v>
                </c:pt>
              </c:strCache>
            </c:strRef>
          </c:tx>
          <c:spPr>
            <a:ln w="25400">
              <a:solidFill>
                <a:srgbClr val="C85100"/>
              </a:solidFill>
              <a:prstDash val="solid"/>
            </a:ln>
          </c:spPr>
          <c:marker>
            <c:symbol val="square"/>
            <c:size val="6"/>
            <c:spPr>
              <a:solidFill>
                <a:srgbClr val="C85100"/>
              </a:solidFill>
              <a:ln>
                <a:solidFill>
                  <a:srgbClr val="C85100"/>
                </a:solidFill>
                <a:prstDash val="solid"/>
              </a:ln>
            </c:spPr>
          </c:marker>
          <c:dLbls>
            <c:dLbl>
              <c:idx val="0"/>
              <c:layout>
                <c:manualLayout>
                  <c:x val="-6.634149877885508E-3"/>
                  <c:y val="3.68729576175721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BB-450A-AD0E-32228C6B8B11}"/>
                </c:ext>
              </c:extLst>
            </c:dLbl>
            <c:dLbl>
              <c:idx val="1"/>
              <c:layout>
                <c:manualLayout>
                  <c:x val="-1.4741010730549141E-2"/>
                  <c:y val="2.69720121618461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BB-450A-AD0E-32228C6B8B11}"/>
                </c:ext>
              </c:extLst>
            </c:dLbl>
            <c:dLbl>
              <c:idx val="2"/>
              <c:layout>
                <c:manualLayout>
                  <c:x val="-3.3586711555048575E-2"/>
                  <c:y val="5.0074322392869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9BB-450A-AD0E-32228C6B8B11}"/>
                </c:ext>
              </c:extLst>
            </c:dLbl>
            <c:dLbl>
              <c:idx val="13"/>
              <c:layout>
                <c:manualLayout>
                  <c:x val="-2.7703489631095604E-2"/>
                  <c:y val="4.42299854341531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9BB-450A-AD0E-32228C6B8B11}"/>
                </c:ext>
              </c:extLst>
            </c:dLbl>
            <c:numFmt formatCode="#,##0.0" sourceLinked="0"/>
            <c:spPr>
              <a:noFill/>
              <a:ln w="25400">
                <a:noFill/>
              </a:ln>
            </c:spPr>
            <c:txPr>
              <a:bodyPr/>
              <a:lstStyle/>
              <a:p>
                <a:pPr>
                  <a:defRPr sz="1000" b="0" i="0" u="none" strike="noStrike" baseline="0">
                    <a:solidFill>
                      <a:srgbClr val="C85100"/>
                    </a:solidFill>
                    <a:latin typeface="Arial"/>
                    <a:ea typeface="Arial"/>
                    <a:cs typeface="Aria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'נתונים -בהשוואה לישראל'!$B$10:$B$25</c:f>
              <c:numCache>
                <c:formatCode>General</c:formatCode>
                <c:ptCount val="16"/>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'נתונים -בהשוואה לישראל'!$C$10:$C$25</c:f>
              <c:numCache>
                <c:formatCode>0.0</c:formatCode>
                <c:ptCount val="16"/>
                <c:pt idx="0">
                  <c:v>13.8</c:v>
                </c:pt>
                <c:pt idx="1">
                  <c:v>12.4</c:v>
                </c:pt>
                <c:pt idx="2">
                  <c:v>12</c:v>
                </c:pt>
                <c:pt idx="3">
                  <c:v>10.9</c:v>
                </c:pt>
                <c:pt idx="4">
                  <c:v>11.2</c:v>
                </c:pt>
                <c:pt idx="5">
                  <c:v>12.4</c:v>
                </c:pt>
                <c:pt idx="6">
                  <c:v>9.5</c:v>
                </c:pt>
                <c:pt idx="7">
                  <c:v>9.6</c:v>
                </c:pt>
                <c:pt idx="8">
                  <c:v>12.5</c:v>
                </c:pt>
                <c:pt idx="9">
                  <c:v>10</c:v>
                </c:pt>
                <c:pt idx="10">
                  <c:v>10.5</c:v>
                </c:pt>
                <c:pt idx="11">
                  <c:v>10.3</c:v>
                </c:pt>
                <c:pt idx="12">
                  <c:v>10.199999999999999</c:v>
                </c:pt>
                <c:pt idx="13">
                  <c:v>9.1999999999999993</c:v>
                </c:pt>
                <c:pt idx="14">
                  <c:v>8.8000000000000007</c:v>
                </c:pt>
                <c:pt idx="15">
                  <c:v>10.6</c:v>
                </c:pt>
              </c:numCache>
            </c:numRef>
          </c:val>
          <c:smooth val="0"/>
          <c:extLst xmlns:c16r2="http://schemas.microsoft.com/office/drawing/2015/06/chart">
            <c:ext xmlns:c16="http://schemas.microsoft.com/office/drawing/2014/chart" uri="{C3380CC4-5D6E-409C-BE32-E72D297353CC}">
              <c16:uniqueId val="{00000004-19BB-450A-AD0E-32228C6B8B11}"/>
            </c:ext>
          </c:extLst>
        </c:ser>
        <c:ser>
          <c:idx val="2"/>
          <c:order val="1"/>
          <c:tx>
            <c:strRef>
              <c:f>'נתונים -בהשוואה לישראל'!$D$3</c:f>
              <c:strCache>
                <c:ptCount val="1"/>
                <c:pt idx="0">
                  <c:v>ישראל</c:v>
                </c:pt>
              </c:strCache>
            </c:strRef>
          </c:tx>
          <c:spPr>
            <a:ln w="25400">
              <a:solidFill>
                <a:srgbClr val="1C6B75"/>
              </a:solidFill>
              <a:prstDash val="solid"/>
            </a:ln>
          </c:spPr>
          <c:marker>
            <c:symbol val="triangle"/>
            <c:size val="7"/>
            <c:spPr>
              <a:solidFill>
                <a:srgbClr val="1C6B75"/>
              </a:solidFill>
              <a:ln>
                <a:solidFill>
                  <a:srgbClr val="1C6B75"/>
                </a:solidFill>
                <a:prstDash val="solid"/>
              </a:ln>
            </c:spPr>
          </c:marker>
          <c:dLbls>
            <c:dLbl>
              <c:idx val="0"/>
              <c:layout>
                <c:manualLayout>
                  <c:x val="-1.4869840558186454E-2"/>
                  <c:y val="-2.58704295626413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9BB-450A-AD0E-32228C6B8B11}"/>
                </c:ext>
              </c:extLst>
            </c:dLbl>
            <c:dLbl>
              <c:idx val="1"/>
              <c:layout>
                <c:manualLayout>
                  <c:x val="-1.2187566660174546E-2"/>
                  <c:y val="-2.1065720745302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9BB-450A-AD0E-32228C6B8B11}"/>
                </c:ext>
              </c:extLst>
            </c:dLbl>
            <c:dLbl>
              <c:idx val="2"/>
              <c:layout>
                <c:manualLayout>
                  <c:x val="-3.2752916561586388E-2"/>
                  <c:y val="-2.29422312309971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9BB-450A-AD0E-32228C6B8B11}"/>
                </c:ext>
              </c:extLst>
            </c:dLbl>
            <c:dLbl>
              <c:idx val="3"/>
              <c:layout>
                <c:manualLayout>
                  <c:x val="-3.2445429792169987E-2"/>
                  <c:y val="-2.52893319968876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9BB-450A-AD0E-32228C6B8B11}"/>
                </c:ext>
              </c:extLst>
            </c:dLbl>
            <c:dLbl>
              <c:idx val="4"/>
              <c:layout>
                <c:manualLayout>
                  <c:x val="-4.209861667647416E-2"/>
                  <c:y val="-2.44928666094955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BB-450A-AD0E-32228C6B8B11}"/>
                </c:ext>
              </c:extLst>
            </c:dLbl>
            <c:dLbl>
              <c:idx val="5"/>
              <c:layout>
                <c:manualLayout>
                  <c:x val="-3.1863970360867931E-2"/>
                  <c:y val="-2.47121956290117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9BB-450A-AD0E-32228C6B8B11}"/>
                </c:ext>
              </c:extLst>
            </c:dLbl>
            <c:dLbl>
              <c:idx val="6"/>
              <c:layout>
                <c:manualLayout>
                  <c:x val="-2.7084469885400277E-2"/>
                  <c:y val="-2.268963904264444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BB-450A-AD0E-32228C6B8B11}"/>
                </c:ext>
              </c:extLst>
            </c:dLbl>
            <c:dLbl>
              <c:idx val="7"/>
              <c:layout>
                <c:manualLayout>
                  <c:x val="-2.6889432247641034E-2"/>
                  <c:y val="-3.16755439576276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9BB-450A-AD0E-32228C6B8B11}"/>
                </c:ext>
              </c:extLst>
            </c:dLbl>
            <c:dLbl>
              <c:idx val="8"/>
              <c:layout>
                <c:manualLayout>
                  <c:x val="-2.277301109669547E-2"/>
                  <c:y val="-3.2712283864150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BB-450A-AD0E-32228C6B8B11}"/>
                </c:ext>
              </c:extLst>
            </c:dLbl>
            <c:dLbl>
              <c:idx val="9"/>
              <c:layout>
                <c:manualLayout>
                  <c:x val="-2.7174711284433557E-2"/>
                  <c:y val="-1.86658896931836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9BB-450A-AD0E-32228C6B8B11}"/>
                </c:ext>
              </c:extLst>
            </c:dLbl>
            <c:dLbl>
              <c:idx val="10"/>
              <c:layout>
                <c:manualLayout>
                  <c:x val="-3.2052818048465423E-2"/>
                  <c:y val="-3.04275583704537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9BB-450A-AD0E-32228C6B8B11}"/>
                </c:ext>
              </c:extLst>
            </c:dLbl>
            <c:dLbl>
              <c:idx val="11"/>
              <c:layout>
                <c:manualLayout>
                  <c:x val="-3.5978582417396071E-2"/>
                  <c:y val="-2.92871204134063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9BB-450A-AD0E-32228C6B8B11}"/>
                </c:ext>
              </c:extLst>
            </c:dLbl>
            <c:dLbl>
              <c:idx val="12"/>
              <c:layout>
                <c:manualLayout>
                  <c:x val="-4.0949899163746292E-2"/>
                  <c:y val="-3.63811738234361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BB-450A-AD0E-32228C6B8B11}"/>
                </c:ext>
              </c:extLst>
            </c:dLbl>
            <c:dLbl>
              <c:idx val="13"/>
              <c:layout>
                <c:manualLayout>
                  <c:x val="-2.7410207717033324E-2"/>
                  <c:y val="-3.49775208611124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9BB-450A-AD0E-32228C6B8B11}"/>
                </c:ext>
              </c:extLst>
            </c:dLbl>
            <c:dLbl>
              <c:idx val="14"/>
              <c:layout>
                <c:manualLayout>
                  <c:x val="-3.2275368650187534E-2"/>
                  <c:y val="-3.3438651415273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BB-450A-AD0E-32228C6B8B11}"/>
                </c:ext>
              </c:extLst>
            </c:dLbl>
            <c:dLbl>
              <c:idx val="15"/>
              <c:layout>
                <c:manualLayout>
                  <c:x val="-3.87460479909012E-2"/>
                  <c:y val="-4.24149086518820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9BB-450A-AD0E-32228C6B8B11}"/>
                </c:ext>
              </c:extLst>
            </c:dLbl>
            <c:spPr>
              <a:noFill/>
              <a:ln w="25400">
                <a:noFill/>
              </a:ln>
            </c:spPr>
            <c:txPr>
              <a:bodyPr/>
              <a:lstStyle/>
              <a:p>
                <a:pPr>
                  <a:defRPr sz="1000" b="0" i="0" u="none" strike="noStrike" baseline="0">
                    <a:solidFill>
                      <a:srgbClr val="1C6B75"/>
                    </a:solidFill>
                    <a:latin typeface="Arial" panose="020B0604020202020204" pitchFamily="34" charset="0"/>
                    <a:ea typeface="Arial"/>
                    <a:cs typeface="Aria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'נתונים -בהשוואה לישראל'!$B$10:$B$25</c:f>
              <c:numCache>
                <c:formatCode>General</c:formatCode>
                <c:ptCount val="16"/>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'נתונים -בהשוואה לישראל'!$D$10:$D$25</c:f>
              <c:numCache>
                <c:formatCode>0.0</c:formatCode>
                <c:ptCount val="16"/>
                <c:pt idx="0">
                  <c:v>16.8</c:v>
                </c:pt>
                <c:pt idx="1">
                  <c:v>17.600000000000001</c:v>
                </c:pt>
                <c:pt idx="2">
                  <c:v>17.7</c:v>
                </c:pt>
                <c:pt idx="3">
                  <c:v>19.3</c:v>
                </c:pt>
                <c:pt idx="4">
                  <c:v>20.2</c:v>
                </c:pt>
                <c:pt idx="5">
                  <c:v>20.6</c:v>
                </c:pt>
                <c:pt idx="6">
                  <c:v>20</c:v>
                </c:pt>
                <c:pt idx="7">
                  <c:v>19.899999999999999</c:v>
                </c:pt>
                <c:pt idx="8">
                  <c:v>19.899999999999999</c:v>
                </c:pt>
                <c:pt idx="9">
                  <c:v>20.5</c:v>
                </c:pt>
                <c:pt idx="10">
                  <c:v>19.8</c:v>
                </c:pt>
                <c:pt idx="11">
                  <c:v>19.899999999999999</c:v>
                </c:pt>
                <c:pt idx="12">
                  <c:v>19.399999999999999</c:v>
                </c:pt>
                <c:pt idx="13">
                  <c:v>18.600000000000001</c:v>
                </c:pt>
                <c:pt idx="14">
                  <c:v>18.8</c:v>
                </c:pt>
                <c:pt idx="15">
                  <c:v>19.100000000000001</c:v>
                </c:pt>
              </c:numCache>
            </c:numRef>
          </c:val>
          <c:smooth val="0"/>
          <c:extLst xmlns:c16r2="http://schemas.microsoft.com/office/drawing/2015/06/chart">
            <c:ext xmlns:c16="http://schemas.microsoft.com/office/drawing/2014/chart" uri="{C3380CC4-5D6E-409C-BE32-E72D297353CC}">
              <c16:uniqueId val="{00000015-19BB-450A-AD0E-32228C6B8B11}"/>
            </c:ext>
          </c:extLst>
        </c:ser>
        <c:dLbls>
          <c:showLegendKey val="0"/>
          <c:showVal val="0"/>
          <c:showCatName val="0"/>
          <c:showSerName val="0"/>
          <c:showPercent val="0"/>
          <c:showBubbleSize val="0"/>
        </c:dLbls>
        <c:marker val="1"/>
        <c:smooth val="0"/>
        <c:axId val="201340800"/>
        <c:axId val="201342336"/>
      </c:lineChart>
      <c:catAx>
        <c:axId val="201340800"/>
        <c:scaling>
          <c:orientation val="minMax"/>
        </c:scaling>
        <c:delete val="0"/>
        <c:axPos val="b"/>
        <c:numFmt formatCode="General" sourceLinked="1"/>
        <c:majorTickMark val="none"/>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201342336"/>
        <c:crossesAt val="100"/>
        <c:auto val="1"/>
        <c:lblAlgn val="ctr"/>
        <c:lblOffset val="100"/>
        <c:tickLblSkip val="1"/>
        <c:tickMarkSkip val="1"/>
        <c:noMultiLvlLbl val="0"/>
      </c:catAx>
      <c:valAx>
        <c:axId val="201342336"/>
        <c:scaling>
          <c:orientation val="minMax"/>
          <c:max val="30"/>
          <c:min val="0"/>
        </c:scaling>
        <c:delete val="0"/>
        <c:axPos val="l"/>
        <c:majorGridlines>
          <c:spPr>
            <a:ln w="3175">
              <a:solidFill>
                <a:schemeClr val="bg1">
                  <a:lumMod val="65000"/>
                </a:schemeClr>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201340800"/>
        <c:crosses val="autoZero"/>
        <c:crossBetween val="midCat"/>
        <c:majorUnit val="5"/>
        <c:minorUnit val="2"/>
      </c:valAx>
      <c:spPr>
        <a:noFill/>
        <a:ln w="25400">
          <a:noFill/>
        </a:ln>
      </c:spPr>
    </c:plotArea>
    <c:legend>
      <c:legendPos val="b"/>
      <c:layout>
        <c:manualLayout>
          <c:xMode val="edge"/>
          <c:yMode val="edge"/>
          <c:x val="0.33295618225655238"/>
          <c:y val="0.87796458288260382"/>
          <c:w val="0.38558569028392559"/>
          <c:h val="0.10457999793395278"/>
        </c:manualLayout>
      </c:layout>
      <c:overlay val="0"/>
      <c:spPr>
        <a:noFill/>
        <a:ln w="3175">
          <a:noFill/>
          <a:prstDash val="solid"/>
        </a:ln>
      </c:spPr>
      <c:txPr>
        <a:bodyPr/>
        <a:lstStyle/>
        <a:p>
          <a:pPr>
            <a:defRPr sz="1400" b="0" i="0" u="none" strike="noStrike" baseline="0">
              <a:solidFill>
                <a:srgbClr val="000000"/>
              </a:solidFill>
              <a:latin typeface="Arial"/>
              <a:ea typeface="Arial"/>
              <a:cs typeface="Arial"/>
            </a:defRPr>
          </a:pPr>
          <a:endParaRPr lang="he-IL"/>
        </a:p>
      </c:txPr>
    </c:legend>
    <c:plotVisOnly val="1"/>
    <c:dispBlanksAs val="gap"/>
    <c:showDLblsOverMax val="0"/>
  </c:chart>
  <c:spPr>
    <a:solidFill>
      <a:srgbClr val="FFFFFF"/>
    </a:solidFill>
    <a:ln w="12700">
      <a:noFill/>
      <a:prstDash val="solid"/>
    </a:ln>
  </c:spPr>
  <c:txPr>
    <a:bodyPr/>
    <a:lstStyle/>
    <a:p>
      <a:pPr>
        <a:defRPr sz="11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גיליון1!$B$1</c:f>
              <c:strCache>
                <c:ptCount val="1"/>
                <c:pt idx="0">
                  <c:v> גרים בדירות בבעלות  </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E19-4C1F-8BB7-16EEB3BC2F76}"/>
                </c:ext>
              </c:extLst>
            </c:dLbl>
            <c:dLbl>
              <c:idx val="19"/>
              <c:layout>
                <c:manualLayout>
                  <c:x val="-1.5035082447132272E-2"/>
                  <c:y val="-2.08831300635181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E19-4C1F-8BB7-16EEB3BC2F76}"/>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גיליון1!$A$2:$A$21</c:f>
              <c:strCache>
                <c:ptCount val="20"/>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strCache>
            </c:strRef>
          </c:cat>
          <c:val>
            <c:numRef>
              <c:f>גיליון1!$B$2:$B$21</c:f>
              <c:numCache>
                <c:formatCode>0.0</c:formatCode>
                <c:ptCount val="20"/>
                <c:pt idx="0">
                  <c:v>58.3</c:v>
                </c:pt>
                <c:pt idx="1">
                  <c:v>59.8</c:v>
                </c:pt>
                <c:pt idx="2">
                  <c:v>58</c:v>
                </c:pt>
                <c:pt idx="3">
                  <c:v>57.7</c:v>
                </c:pt>
                <c:pt idx="4">
                  <c:v>54.7</c:v>
                </c:pt>
                <c:pt idx="5">
                  <c:v>50.7</c:v>
                </c:pt>
                <c:pt idx="6">
                  <c:v>53.2</c:v>
                </c:pt>
                <c:pt idx="7">
                  <c:v>46.7</c:v>
                </c:pt>
                <c:pt idx="8">
                  <c:v>49.8</c:v>
                </c:pt>
                <c:pt idx="9">
                  <c:v>47.7</c:v>
                </c:pt>
                <c:pt idx="10">
                  <c:v>45.4</c:v>
                </c:pt>
                <c:pt idx="11">
                  <c:v>46.2</c:v>
                </c:pt>
                <c:pt idx="12">
                  <c:v>47.4</c:v>
                </c:pt>
                <c:pt idx="13">
                  <c:v>43.9</c:v>
                </c:pt>
                <c:pt idx="14">
                  <c:v>45.5</c:v>
                </c:pt>
                <c:pt idx="15">
                  <c:v>44.1</c:v>
                </c:pt>
                <c:pt idx="16">
                  <c:v>45.6</c:v>
                </c:pt>
                <c:pt idx="17">
                  <c:v>46.6</c:v>
                </c:pt>
                <c:pt idx="18">
                  <c:v>40</c:v>
                </c:pt>
                <c:pt idx="19">
                  <c:v>47.5</c:v>
                </c:pt>
              </c:numCache>
            </c:numRef>
          </c:val>
          <c:smooth val="0"/>
          <c:extLst xmlns:c16r2="http://schemas.microsoft.com/office/drawing/2015/06/chart">
            <c:ext xmlns:c16="http://schemas.microsoft.com/office/drawing/2014/chart" uri="{C3380CC4-5D6E-409C-BE32-E72D297353CC}">
              <c16:uniqueId val="{00000008-1E19-4C1F-8BB7-16EEB3BC2F76}"/>
            </c:ext>
          </c:extLst>
        </c:ser>
        <c:ser>
          <c:idx val="1"/>
          <c:order val="1"/>
          <c:tx>
            <c:strRef>
              <c:f>גיליון1!$C$1</c:f>
              <c:strCache>
                <c:ptCount val="1"/>
                <c:pt idx="0">
                  <c:v> גרים בדירות שכורות  </c:v>
                </c:pt>
              </c:strCache>
            </c:strRef>
          </c:tx>
          <c:spPr>
            <a:ln w="31750">
              <a:solidFill>
                <a:srgbClr val="C85100"/>
              </a:solidFill>
            </a:ln>
          </c:spPr>
          <c:marker>
            <c:symbol val="none"/>
          </c:marker>
          <c:dLbls>
            <c:dLbl>
              <c:idx val="10"/>
              <c:layout>
                <c:manualLayout>
                  <c:x val="-2.1857451403887691E-2"/>
                  <c:y val="-4.0502456620164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E19-4C1F-8BB7-16EEB3BC2F76}"/>
                </c:ext>
              </c:extLst>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גיליון1!$A$2:$A$21</c:f>
              <c:strCache>
                <c:ptCount val="20"/>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strCache>
            </c:strRef>
          </c:cat>
          <c:val>
            <c:numRef>
              <c:f>גיליון1!$C$2:$C$21</c:f>
              <c:numCache>
                <c:formatCode>0.0</c:formatCode>
                <c:ptCount val="20"/>
                <c:pt idx="0">
                  <c:v>35.5</c:v>
                </c:pt>
                <c:pt idx="1">
                  <c:v>28.5</c:v>
                </c:pt>
                <c:pt idx="2">
                  <c:v>33.1</c:v>
                </c:pt>
                <c:pt idx="3">
                  <c:v>33.5</c:v>
                </c:pt>
                <c:pt idx="4">
                  <c:v>35.700000000000003</c:v>
                </c:pt>
                <c:pt idx="5">
                  <c:v>39.200000000000003</c:v>
                </c:pt>
                <c:pt idx="6">
                  <c:v>38.200000000000003</c:v>
                </c:pt>
                <c:pt idx="7">
                  <c:v>43.6</c:v>
                </c:pt>
                <c:pt idx="8">
                  <c:v>42.2</c:v>
                </c:pt>
                <c:pt idx="9">
                  <c:v>42.8</c:v>
                </c:pt>
                <c:pt idx="10">
                  <c:v>45.7</c:v>
                </c:pt>
                <c:pt idx="11">
                  <c:v>45.7</c:v>
                </c:pt>
                <c:pt idx="12">
                  <c:v>43</c:v>
                </c:pt>
                <c:pt idx="13">
                  <c:v>48.1</c:v>
                </c:pt>
                <c:pt idx="14">
                  <c:v>47.3</c:v>
                </c:pt>
                <c:pt idx="15">
                  <c:v>48.6</c:v>
                </c:pt>
                <c:pt idx="16">
                  <c:v>46.4</c:v>
                </c:pt>
                <c:pt idx="17">
                  <c:v>46.6</c:v>
                </c:pt>
                <c:pt idx="18">
                  <c:v>53.7</c:v>
                </c:pt>
                <c:pt idx="19">
                  <c:v>46.8</c:v>
                </c:pt>
              </c:numCache>
            </c:numRef>
          </c:val>
          <c:smooth val="0"/>
          <c:extLst xmlns:c16r2="http://schemas.microsoft.com/office/drawing/2015/06/chart">
            <c:ext xmlns:c16="http://schemas.microsoft.com/office/drawing/2014/chart" uri="{C3380CC4-5D6E-409C-BE32-E72D297353CC}">
              <c16:uniqueId val="{00000011-1E19-4C1F-8BB7-16EEB3BC2F76}"/>
            </c:ext>
          </c:extLst>
        </c:ser>
        <c:dLbls>
          <c:dLblPos val="t"/>
          <c:showLegendKey val="0"/>
          <c:showVal val="1"/>
          <c:showCatName val="0"/>
          <c:showSerName val="0"/>
          <c:showPercent val="0"/>
          <c:showBubbleSize val="0"/>
        </c:dLbls>
        <c:marker val="1"/>
        <c:smooth val="0"/>
        <c:axId val="175227264"/>
        <c:axId val="175228800"/>
      </c:lineChart>
      <c:catAx>
        <c:axId val="175227264"/>
        <c:scaling>
          <c:orientation val="minMax"/>
        </c:scaling>
        <c:delete val="0"/>
        <c:axPos val="b"/>
        <c:numFmt formatCode="General" sourceLinked="0"/>
        <c:majorTickMark val="out"/>
        <c:minorTickMark val="none"/>
        <c:tickLblPos val="nextTo"/>
        <c:crossAx val="175228800"/>
        <c:crosses val="autoZero"/>
        <c:auto val="1"/>
        <c:lblAlgn val="ctr"/>
        <c:lblOffset val="100"/>
        <c:noMultiLvlLbl val="0"/>
      </c:catAx>
      <c:valAx>
        <c:axId val="175228800"/>
        <c:scaling>
          <c:orientation val="minMax"/>
          <c:max val="10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75227264"/>
        <c:crosses val="autoZero"/>
        <c:crossBetween val="between"/>
        <c:majorUnit val="20"/>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6426332218305E-2"/>
          <c:y val="8.5255110543272977E-2"/>
          <c:w val="0.92629705844004917"/>
          <c:h val="0.71252962633781436"/>
        </c:manualLayout>
      </c:layout>
      <c:lineChart>
        <c:grouping val="standard"/>
        <c:varyColors val="0"/>
        <c:ser>
          <c:idx val="0"/>
          <c:order val="0"/>
          <c:tx>
            <c:strRef>
              <c:f>גיליון1!$B$1</c:f>
              <c:strCache>
                <c:ptCount val="1"/>
                <c:pt idx="0">
                  <c:v>כלל העיר</c:v>
                </c:pt>
              </c:strCache>
            </c:strRef>
          </c:tx>
          <c:spPr>
            <a:ln>
              <a:solidFill>
                <a:srgbClr val="417B85"/>
              </a:solidFill>
            </a:ln>
          </c:spPr>
          <c:marker>
            <c:symbol val="none"/>
          </c:marker>
          <c:dLbls>
            <c:spPr>
              <a:noFill/>
              <a:ln>
                <a:noFill/>
              </a:ln>
              <a:effectLst/>
            </c:spPr>
            <c:txPr>
              <a:bodyPr/>
              <a:lstStyle/>
              <a:p>
                <a:pPr>
                  <a:defRPr sz="1000">
                    <a:solidFill>
                      <a:srgbClr val="417B8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גיליון1!$B$2:$B$21</c:f>
              <c:numCache>
                <c:formatCode>0.0</c:formatCode>
                <c:ptCount val="20"/>
                <c:pt idx="0">
                  <c:v>15</c:v>
                </c:pt>
                <c:pt idx="1">
                  <c:v>16</c:v>
                </c:pt>
                <c:pt idx="2">
                  <c:v>16</c:v>
                </c:pt>
                <c:pt idx="3">
                  <c:v>16</c:v>
                </c:pt>
                <c:pt idx="4">
                  <c:v>15</c:v>
                </c:pt>
                <c:pt idx="5">
                  <c:v>14</c:v>
                </c:pt>
                <c:pt idx="6">
                  <c:v>14</c:v>
                </c:pt>
                <c:pt idx="7">
                  <c:v>14</c:v>
                </c:pt>
                <c:pt idx="8">
                  <c:v>13</c:v>
                </c:pt>
                <c:pt idx="9">
                  <c:v>13</c:v>
                </c:pt>
                <c:pt idx="10">
                  <c:v>12.6</c:v>
                </c:pt>
                <c:pt idx="11">
                  <c:v>12</c:v>
                </c:pt>
                <c:pt idx="12">
                  <c:v>11.9</c:v>
                </c:pt>
                <c:pt idx="13">
                  <c:v>11.6</c:v>
                </c:pt>
                <c:pt idx="14">
                  <c:v>11.6</c:v>
                </c:pt>
                <c:pt idx="15">
                  <c:v>10.9</c:v>
                </c:pt>
                <c:pt idx="16">
                  <c:v>10</c:v>
                </c:pt>
                <c:pt idx="17">
                  <c:v>9.8000000000000007</c:v>
                </c:pt>
                <c:pt idx="18">
                  <c:v>9.1999999999999993</c:v>
                </c:pt>
                <c:pt idx="19">
                  <c:v>8.9</c:v>
                </c:pt>
              </c:numCache>
            </c:numRef>
          </c:val>
          <c:smooth val="0"/>
          <c:extLst xmlns:c16r2="http://schemas.microsoft.com/office/drawing/2015/06/chart">
            <c:ext xmlns:c16="http://schemas.microsoft.com/office/drawing/2014/chart" uri="{C3380CC4-5D6E-409C-BE32-E72D297353CC}">
              <c16:uniqueId val="{00000000-3E04-471E-B379-859E60FA7573}"/>
            </c:ext>
          </c:extLst>
        </c:ser>
        <c:ser>
          <c:idx val="1"/>
          <c:order val="1"/>
          <c:tx>
            <c:strRef>
              <c:f>גיליון1!$C$1</c:f>
              <c:strCache>
                <c:ptCount val="1"/>
                <c:pt idx="0">
                  <c:v>אגף דרום </c:v>
                </c:pt>
              </c:strCache>
            </c:strRef>
          </c:tx>
          <c:spPr>
            <a:ln>
              <a:solidFill>
                <a:srgbClr val="990000"/>
              </a:solidFill>
            </a:ln>
          </c:spPr>
          <c:marker>
            <c:symbol val="none"/>
          </c:marker>
          <c:dLbls>
            <c:spPr>
              <a:noFill/>
              <a:ln>
                <a:noFill/>
              </a:ln>
              <a:effectLst/>
            </c:spPr>
            <c:txPr>
              <a:bodyPr/>
              <a:lstStyle/>
              <a:p>
                <a:pPr>
                  <a:defRPr sz="1000">
                    <a:solidFill>
                      <a:srgbClr val="9900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גיליון1!$C$2:$C$21</c:f>
              <c:numCache>
                <c:formatCode>0.0</c:formatCode>
                <c:ptCount val="20"/>
                <c:pt idx="0">
                  <c:v>28.7</c:v>
                </c:pt>
                <c:pt idx="1">
                  <c:v>27.8</c:v>
                </c:pt>
                <c:pt idx="2">
                  <c:v>30</c:v>
                </c:pt>
                <c:pt idx="3">
                  <c:v>29.3</c:v>
                </c:pt>
                <c:pt idx="4">
                  <c:v>30.3</c:v>
                </c:pt>
                <c:pt idx="5">
                  <c:v>27</c:v>
                </c:pt>
                <c:pt idx="6">
                  <c:v>26.7</c:v>
                </c:pt>
                <c:pt idx="7">
                  <c:v>27.4</c:v>
                </c:pt>
                <c:pt idx="8">
                  <c:v>26.6</c:v>
                </c:pt>
                <c:pt idx="9">
                  <c:v>27</c:v>
                </c:pt>
                <c:pt idx="10">
                  <c:v>26.1</c:v>
                </c:pt>
                <c:pt idx="11">
                  <c:v>25.2</c:v>
                </c:pt>
                <c:pt idx="12">
                  <c:v>25.2</c:v>
                </c:pt>
                <c:pt idx="13">
                  <c:v>24.8</c:v>
                </c:pt>
                <c:pt idx="14">
                  <c:v>24.5</c:v>
                </c:pt>
                <c:pt idx="15">
                  <c:v>22.9</c:v>
                </c:pt>
                <c:pt idx="16">
                  <c:v>20.8</c:v>
                </c:pt>
                <c:pt idx="17">
                  <c:v>19.5</c:v>
                </c:pt>
                <c:pt idx="18">
                  <c:v>17.493957511766951</c:v>
                </c:pt>
                <c:pt idx="19">
                  <c:v>16.887433832568174</c:v>
                </c:pt>
              </c:numCache>
            </c:numRef>
          </c:val>
          <c:smooth val="0"/>
          <c:extLst xmlns:c16r2="http://schemas.microsoft.com/office/drawing/2015/06/chart">
            <c:ext xmlns:c16="http://schemas.microsoft.com/office/drawing/2014/chart" uri="{C3380CC4-5D6E-409C-BE32-E72D297353CC}">
              <c16:uniqueId val="{00000001-3E04-471E-B379-859E60FA7573}"/>
            </c:ext>
          </c:extLst>
        </c:ser>
        <c:ser>
          <c:idx val="2"/>
          <c:order val="2"/>
          <c:tx>
            <c:strRef>
              <c:f>גיליון1!$D$1</c:f>
              <c:strCache>
                <c:ptCount val="1"/>
                <c:pt idx="0">
                  <c:v>אגף מרכז וצפון </c:v>
                </c:pt>
              </c:strCache>
            </c:strRef>
          </c:tx>
          <c:spPr>
            <a:ln>
              <a:solidFill>
                <a:srgbClr val="A4598F"/>
              </a:solidFill>
            </a:ln>
          </c:spPr>
          <c:marker>
            <c:symbol val="none"/>
          </c:marker>
          <c:dLbls>
            <c:spPr>
              <a:noFill/>
              <a:ln>
                <a:noFill/>
              </a:ln>
              <a:effectLst/>
            </c:spPr>
            <c:txPr>
              <a:bodyPr/>
              <a:lstStyle/>
              <a:p>
                <a:pPr>
                  <a:defRPr sz="1000">
                    <a:solidFill>
                      <a:srgbClr val="A4598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גיליון1!$D$2:$D$21</c:f>
              <c:numCache>
                <c:formatCode>0.0</c:formatCode>
                <c:ptCount val="20"/>
                <c:pt idx="0">
                  <c:v>7.1</c:v>
                </c:pt>
                <c:pt idx="1">
                  <c:v>7.4</c:v>
                </c:pt>
                <c:pt idx="2">
                  <c:v>7.5</c:v>
                </c:pt>
                <c:pt idx="3">
                  <c:v>7.6</c:v>
                </c:pt>
                <c:pt idx="4">
                  <c:v>8</c:v>
                </c:pt>
                <c:pt idx="5">
                  <c:v>7.8</c:v>
                </c:pt>
                <c:pt idx="6">
                  <c:v>7.5</c:v>
                </c:pt>
                <c:pt idx="7">
                  <c:v>7.5</c:v>
                </c:pt>
                <c:pt idx="8">
                  <c:v>7.2</c:v>
                </c:pt>
                <c:pt idx="9">
                  <c:v>6.9</c:v>
                </c:pt>
                <c:pt idx="10">
                  <c:v>6.5</c:v>
                </c:pt>
                <c:pt idx="11">
                  <c:v>6.3</c:v>
                </c:pt>
                <c:pt idx="12">
                  <c:v>5.7</c:v>
                </c:pt>
                <c:pt idx="13">
                  <c:v>5.5</c:v>
                </c:pt>
                <c:pt idx="14">
                  <c:v>5.5</c:v>
                </c:pt>
                <c:pt idx="15">
                  <c:v>5.2</c:v>
                </c:pt>
                <c:pt idx="16">
                  <c:v>5</c:v>
                </c:pt>
                <c:pt idx="17">
                  <c:v>4.9000000000000004</c:v>
                </c:pt>
                <c:pt idx="18">
                  <c:v>4.7</c:v>
                </c:pt>
                <c:pt idx="19">
                  <c:v>4.7</c:v>
                </c:pt>
              </c:numCache>
            </c:numRef>
          </c:val>
          <c:smooth val="0"/>
          <c:extLst xmlns:c16r2="http://schemas.microsoft.com/office/drawing/2015/06/chart">
            <c:ext xmlns:c16="http://schemas.microsoft.com/office/drawing/2014/chart" uri="{C3380CC4-5D6E-409C-BE32-E72D297353CC}">
              <c16:uniqueId val="{00000002-3E04-471E-B379-859E60FA7573}"/>
            </c:ext>
          </c:extLst>
        </c:ser>
        <c:ser>
          <c:idx val="3"/>
          <c:order val="3"/>
          <c:tx>
            <c:strRef>
              <c:f>גיליון1!$E$1</c:f>
              <c:strCache>
                <c:ptCount val="1"/>
                <c:pt idx="0">
                  <c:v>אגף מזרח </c:v>
                </c:pt>
              </c:strCache>
            </c:strRef>
          </c:tx>
          <c:spPr>
            <a:ln>
              <a:solidFill>
                <a:srgbClr val="865600"/>
              </a:solidFill>
            </a:ln>
          </c:spPr>
          <c:marker>
            <c:symbol val="none"/>
          </c:marker>
          <c:dLbls>
            <c:spPr>
              <a:noFill/>
              <a:ln>
                <a:noFill/>
              </a:ln>
              <a:effectLst/>
            </c:spPr>
            <c:txPr>
              <a:bodyPr/>
              <a:lstStyle/>
              <a:p>
                <a:pPr>
                  <a:defRPr sz="1000">
                    <a:solidFill>
                      <a:srgbClr val="8656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גיליון1!$E$2:$E$21</c:f>
              <c:numCache>
                <c:formatCode>0.0</c:formatCode>
                <c:ptCount val="20"/>
                <c:pt idx="0">
                  <c:v>18.899999999999999</c:v>
                </c:pt>
                <c:pt idx="1">
                  <c:v>20.7</c:v>
                </c:pt>
                <c:pt idx="2">
                  <c:v>21.1</c:v>
                </c:pt>
                <c:pt idx="3">
                  <c:v>21</c:v>
                </c:pt>
                <c:pt idx="4">
                  <c:v>19.100000000000001</c:v>
                </c:pt>
                <c:pt idx="5">
                  <c:v>19.5</c:v>
                </c:pt>
                <c:pt idx="6">
                  <c:v>18.600000000000001</c:v>
                </c:pt>
                <c:pt idx="7">
                  <c:v>18.3</c:v>
                </c:pt>
                <c:pt idx="8">
                  <c:v>17.600000000000001</c:v>
                </c:pt>
                <c:pt idx="9">
                  <c:v>17.100000000000001</c:v>
                </c:pt>
                <c:pt idx="10">
                  <c:v>16.399999999999999</c:v>
                </c:pt>
                <c:pt idx="11">
                  <c:v>15.9</c:v>
                </c:pt>
                <c:pt idx="12">
                  <c:v>16.399999999999999</c:v>
                </c:pt>
                <c:pt idx="13">
                  <c:v>16.5</c:v>
                </c:pt>
                <c:pt idx="14">
                  <c:v>16.8</c:v>
                </c:pt>
                <c:pt idx="15">
                  <c:v>16</c:v>
                </c:pt>
                <c:pt idx="16">
                  <c:v>15.3</c:v>
                </c:pt>
                <c:pt idx="17">
                  <c:v>14.3</c:v>
                </c:pt>
                <c:pt idx="18">
                  <c:v>13.790252930289945</c:v>
                </c:pt>
                <c:pt idx="19">
                  <c:v>13.309980349318328</c:v>
                </c:pt>
              </c:numCache>
            </c:numRef>
          </c:val>
          <c:smooth val="0"/>
          <c:extLst xmlns:c16r2="http://schemas.microsoft.com/office/drawing/2015/06/chart">
            <c:ext xmlns:c16="http://schemas.microsoft.com/office/drawing/2014/chart" uri="{C3380CC4-5D6E-409C-BE32-E72D297353CC}">
              <c16:uniqueId val="{00000003-3E04-471E-B379-859E60FA7573}"/>
            </c:ext>
          </c:extLst>
        </c:ser>
        <c:dLbls>
          <c:dLblPos val="t"/>
          <c:showLegendKey val="0"/>
          <c:showVal val="1"/>
          <c:showCatName val="0"/>
          <c:showSerName val="0"/>
          <c:showPercent val="0"/>
          <c:showBubbleSize val="0"/>
        </c:dLbls>
        <c:marker val="1"/>
        <c:smooth val="0"/>
        <c:axId val="176864640"/>
        <c:axId val="176866432"/>
      </c:lineChart>
      <c:catAx>
        <c:axId val="176864640"/>
        <c:scaling>
          <c:orientation val="minMax"/>
        </c:scaling>
        <c:delete val="0"/>
        <c:axPos val="b"/>
        <c:numFmt formatCode="General" sourceLinked="1"/>
        <c:majorTickMark val="out"/>
        <c:minorTickMark val="none"/>
        <c:tickLblPos val="nextTo"/>
        <c:crossAx val="176866432"/>
        <c:crosses val="autoZero"/>
        <c:auto val="1"/>
        <c:lblAlgn val="ctr"/>
        <c:lblOffset val="100"/>
        <c:noMultiLvlLbl val="0"/>
      </c:catAx>
      <c:valAx>
        <c:axId val="176866432"/>
        <c:scaling>
          <c:orientation val="minMax"/>
        </c:scaling>
        <c:delete val="0"/>
        <c:axPos val="l"/>
        <c:majorGridlines/>
        <c:title>
          <c:tx>
            <c:rich>
              <a:bodyPr rot="0" vert="horz"/>
              <a:lstStyle/>
              <a:p>
                <a:pPr>
                  <a:defRPr/>
                </a:pPr>
                <a:r>
                  <a:rPr lang="he-IL" sz="1200" b="0" i="0" u="none" strike="noStrike" kern="1200" baseline="0" dirty="0">
                    <a:solidFill>
                      <a:srgbClr val="5E5E5E"/>
                    </a:solidFill>
                    <a:latin typeface="+mn-lt"/>
                    <a:ea typeface="+mn-ea"/>
                    <a:cs typeface="+mn-cs"/>
                  </a:rPr>
                  <a:t>אחוזים</a:t>
                </a:r>
              </a:p>
            </c:rich>
          </c:tx>
          <c:layout>
            <c:manualLayout>
              <c:xMode val="edge"/>
              <c:yMode val="edge"/>
              <c:x val="4.4839687525045791E-3"/>
              <c:y val="5.2924675036107247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76864640"/>
        <c:crosses val="autoZero"/>
        <c:crossBetween val="between"/>
      </c:valAx>
    </c:plotArea>
    <c:legend>
      <c:legendPos val="b"/>
      <c:layout>
        <c:manualLayout>
          <c:xMode val="edge"/>
          <c:yMode val="edge"/>
          <c:x val="0.11094444974700883"/>
          <c:y val="0.87279098618672002"/>
          <c:w val="0.77818171418712412"/>
          <c:h val="5.6661296892937821E-2"/>
        </c:manualLayout>
      </c:layout>
      <c:overlay val="0"/>
      <c:spPr>
        <a:ln>
          <a:noFill/>
        </a:ln>
      </c:spPr>
    </c:legend>
    <c:plotVisOnly val="1"/>
    <c:dispBlanksAs val="gap"/>
    <c:showDLblsOverMax val="0"/>
  </c:chart>
  <c:txPr>
    <a:bodyPr/>
    <a:lstStyle/>
    <a:p>
      <a:pPr>
        <a:defRPr sz="1200"/>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98010481987734E-2"/>
          <c:y val="3.4292201974241016E-2"/>
          <c:w val="0.95578182101574527"/>
          <c:h val="0.82661898277139767"/>
        </c:manualLayout>
      </c:layout>
      <c:lineChart>
        <c:grouping val="standard"/>
        <c:varyColors val="0"/>
        <c:ser>
          <c:idx val="0"/>
          <c:order val="0"/>
          <c:tx>
            <c:strRef>
              <c:f>גיליון1!$B$1</c:f>
              <c:strCache>
                <c:ptCount val="1"/>
                <c:pt idx="0">
                  <c:v>גנים עירוניים  -  MUN. KINDERGARTENS</c:v>
                </c:pt>
              </c:strCache>
            </c:strRef>
          </c:tx>
          <c:spPr>
            <a:ln>
              <a:solidFill>
                <a:schemeClr val="accent6">
                  <a:lumMod val="75000"/>
                </a:schemeClr>
              </a:solidFill>
            </a:ln>
          </c:spPr>
          <c:marker>
            <c:symbol val="none"/>
          </c:marker>
          <c:dLbls>
            <c:spPr>
              <a:noFill/>
              <a:ln>
                <a:noFill/>
              </a:ln>
              <a:effectLst/>
            </c:spPr>
            <c:txPr>
              <a:bodyPr/>
              <a:lstStyle/>
              <a:p>
                <a:pPr>
                  <a:defRPr>
                    <a:solidFill>
                      <a:schemeClr val="accent6">
                        <a:lumMod val="75000"/>
                      </a:schemeClr>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גיליון1!$A$2:$A$18</c:f>
              <c:strCache>
                <c:ptCount val="17"/>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strCache>
            </c:strRef>
          </c:cat>
          <c:val>
            <c:numRef>
              <c:f>גיליון1!$B$2:$B$18</c:f>
              <c:numCache>
                <c:formatCode>0.0</c:formatCode>
                <c:ptCount val="17"/>
                <c:pt idx="0">
                  <c:v>8.2260000000000009</c:v>
                </c:pt>
                <c:pt idx="1">
                  <c:v>8.6039999999999992</c:v>
                </c:pt>
                <c:pt idx="2">
                  <c:v>8.9700000000000006</c:v>
                </c:pt>
                <c:pt idx="3">
                  <c:v>8.8859999999999992</c:v>
                </c:pt>
                <c:pt idx="4">
                  <c:v>8.7309999999999999</c:v>
                </c:pt>
                <c:pt idx="5">
                  <c:v>8.9770000000000003</c:v>
                </c:pt>
                <c:pt idx="6">
                  <c:v>9.1579999999999995</c:v>
                </c:pt>
                <c:pt idx="7">
                  <c:v>9.1590000000000007</c:v>
                </c:pt>
                <c:pt idx="8">
                  <c:v>9.4390000000000001</c:v>
                </c:pt>
                <c:pt idx="9">
                  <c:v>10.563000000000001</c:v>
                </c:pt>
                <c:pt idx="10">
                  <c:v>11.212</c:v>
                </c:pt>
                <c:pt idx="11">
                  <c:v>12.074999999999999</c:v>
                </c:pt>
                <c:pt idx="12">
                  <c:v>12.875</c:v>
                </c:pt>
                <c:pt idx="13">
                  <c:v>13.673999999999999</c:v>
                </c:pt>
                <c:pt idx="14">
                  <c:v>13.923999999999999</c:v>
                </c:pt>
                <c:pt idx="15">
                  <c:v>14.6</c:v>
                </c:pt>
                <c:pt idx="16">
                  <c:v>15.6</c:v>
                </c:pt>
              </c:numCache>
            </c:numRef>
          </c:val>
          <c:smooth val="0"/>
          <c:extLst xmlns:c16r2="http://schemas.microsoft.com/office/drawing/2015/06/chart">
            <c:ext xmlns:c16="http://schemas.microsoft.com/office/drawing/2014/chart" uri="{C3380CC4-5D6E-409C-BE32-E72D297353CC}">
              <c16:uniqueId val="{00000000-0746-4015-86BD-3E7D470BA447}"/>
            </c:ext>
          </c:extLst>
        </c:ser>
        <c:ser>
          <c:idx val="1"/>
          <c:order val="1"/>
          <c:tx>
            <c:strRef>
              <c:f>גיליון1!$C$1</c:f>
              <c:strCache>
                <c:ptCount val="1"/>
                <c:pt idx="0">
                  <c:v>בתי"ס יסודיים -   PRIMARY </c:v>
                </c:pt>
              </c:strCache>
            </c:strRef>
          </c:tx>
          <c:spPr>
            <a:ln>
              <a:solidFill>
                <a:srgbClr val="A4598F"/>
              </a:solidFill>
            </a:ln>
          </c:spPr>
          <c:marker>
            <c:symbol val="none"/>
          </c:marker>
          <c:dLbls>
            <c:dLbl>
              <c:idx val="0"/>
              <c:layout>
                <c:manualLayout>
                  <c:x val="-3.0496760259179266E-2"/>
                  <c:y val="3.12253004848957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746-4015-86BD-3E7D470BA447}"/>
                </c:ext>
              </c:extLst>
            </c:dLbl>
            <c:dLbl>
              <c:idx val="1"/>
              <c:layout>
                <c:manualLayout>
                  <c:x val="-3.1936645068394526E-2"/>
                  <c:y val="4.97796127554322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746-4015-86BD-3E7D470BA447}"/>
                </c:ext>
              </c:extLst>
            </c:dLbl>
            <c:spPr>
              <a:noFill/>
              <a:ln>
                <a:noFill/>
              </a:ln>
              <a:effectLst/>
            </c:spPr>
            <c:txPr>
              <a:bodyPr/>
              <a:lstStyle/>
              <a:p>
                <a:pPr>
                  <a:defRPr>
                    <a:solidFill>
                      <a:srgbClr val="A4598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גיליון1!$A$2:$A$18</c:f>
              <c:strCache>
                <c:ptCount val="17"/>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strCache>
            </c:strRef>
          </c:cat>
          <c:val>
            <c:numRef>
              <c:f>גיליון1!$C$2:$C$18</c:f>
              <c:numCache>
                <c:formatCode>0.0</c:formatCode>
                <c:ptCount val="17"/>
                <c:pt idx="0">
                  <c:v>24.030999999999999</c:v>
                </c:pt>
                <c:pt idx="1">
                  <c:v>23.417999999999999</c:v>
                </c:pt>
                <c:pt idx="2">
                  <c:v>22.954000000000001</c:v>
                </c:pt>
                <c:pt idx="3">
                  <c:v>23.079000000000001</c:v>
                </c:pt>
                <c:pt idx="4">
                  <c:v>23.076000000000001</c:v>
                </c:pt>
                <c:pt idx="5">
                  <c:v>23.573</c:v>
                </c:pt>
                <c:pt idx="6">
                  <c:v>23.957000000000001</c:v>
                </c:pt>
                <c:pt idx="7">
                  <c:v>24.277000000000001</c:v>
                </c:pt>
                <c:pt idx="8">
                  <c:v>24.585999999999999</c:v>
                </c:pt>
                <c:pt idx="9">
                  <c:v>26.135000000000002</c:v>
                </c:pt>
                <c:pt idx="10">
                  <c:v>26.544</c:v>
                </c:pt>
                <c:pt idx="11">
                  <c:v>27.126000000000001</c:v>
                </c:pt>
                <c:pt idx="12">
                  <c:v>27.523</c:v>
                </c:pt>
                <c:pt idx="13">
                  <c:v>28.29</c:v>
                </c:pt>
                <c:pt idx="14">
                  <c:v>29.274000000000001</c:v>
                </c:pt>
                <c:pt idx="15">
                  <c:v>30.2</c:v>
                </c:pt>
                <c:pt idx="16">
                  <c:v>31.1</c:v>
                </c:pt>
              </c:numCache>
            </c:numRef>
          </c:val>
          <c:smooth val="0"/>
          <c:extLst xmlns:c16r2="http://schemas.microsoft.com/office/drawing/2015/06/chart">
            <c:ext xmlns:c16="http://schemas.microsoft.com/office/drawing/2014/chart" uri="{C3380CC4-5D6E-409C-BE32-E72D297353CC}">
              <c16:uniqueId val="{00000003-0746-4015-86BD-3E7D470BA447}"/>
            </c:ext>
          </c:extLst>
        </c:ser>
        <c:ser>
          <c:idx val="2"/>
          <c:order val="2"/>
          <c:tx>
            <c:strRef>
              <c:f>גיליון1!$D$1</c:f>
              <c:strCache>
                <c:ptCount val="1"/>
                <c:pt idx="0">
                  <c:v>בתי ספר על יסודיים -   POST-PRIMARY SCHOOLS</c:v>
                </c:pt>
              </c:strCache>
            </c:strRef>
          </c:tx>
          <c:spPr>
            <a:ln>
              <a:solidFill>
                <a:srgbClr val="0070C0"/>
              </a:solidFill>
            </a:ln>
          </c:spPr>
          <c:marker>
            <c:symbol val="none"/>
          </c:marker>
          <c:dLbls>
            <c:spPr>
              <a:noFill/>
              <a:ln>
                <a:noFill/>
              </a:ln>
              <a:effectLst/>
            </c:spPr>
            <c:txPr>
              <a:bodyPr/>
              <a:lstStyle/>
              <a:p>
                <a:pPr>
                  <a:defRPr>
                    <a:solidFill>
                      <a:srgbClr val="0070C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גיליון1!$A$2:$A$18</c:f>
              <c:strCache>
                <c:ptCount val="17"/>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strCache>
            </c:strRef>
          </c:cat>
          <c:val>
            <c:numRef>
              <c:f>גיליון1!$D$2:$D$18</c:f>
              <c:numCache>
                <c:formatCode>0.0</c:formatCode>
                <c:ptCount val="17"/>
                <c:pt idx="0">
                  <c:v>25.2</c:v>
                </c:pt>
                <c:pt idx="1">
                  <c:v>25.3</c:v>
                </c:pt>
                <c:pt idx="2">
                  <c:v>20.5</c:v>
                </c:pt>
                <c:pt idx="3">
                  <c:v>20</c:v>
                </c:pt>
                <c:pt idx="4">
                  <c:v>19.466000000000001</c:v>
                </c:pt>
                <c:pt idx="5">
                  <c:v>18.809000000000001</c:v>
                </c:pt>
                <c:pt idx="6">
                  <c:v>18.259</c:v>
                </c:pt>
                <c:pt idx="7">
                  <c:v>17.902000000000001</c:v>
                </c:pt>
                <c:pt idx="8">
                  <c:v>17.600000000000001</c:v>
                </c:pt>
                <c:pt idx="9">
                  <c:v>17.856000000000002</c:v>
                </c:pt>
                <c:pt idx="10">
                  <c:v>17.8</c:v>
                </c:pt>
                <c:pt idx="11">
                  <c:v>17.591999999999999</c:v>
                </c:pt>
                <c:pt idx="12">
                  <c:v>17.626999999999999</c:v>
                </c:pt>
                <c:pt idx="13">
                  <c:v>18.006</c:v>
                </c:pt>
                <c:pt idx="14">
                  <c:v>18.353000000000002</c:v>
                </c:pt>
                <c:pt idx="15">
                  <c:v>19.100000000000001</c:v>
                </c:pt>
                <c:pt idx="16">
                  <c:v>19.3</c:v>
                </c:pt>
              </c:numCache>
            </c:numRef>
          </c:val>
          <c:smooth val="0"/>
          <c:extLst xmlns:c16r2="http://schemas.microsoft.com/office/drawing/2015/06/chart">
            <c:ext xmlns:c16="http://schemas.microsoft.com/office/drawing/2014/chart" uri="{C3380CC4-5D6E-409C-BE32-E72D297353CC}">
              <c16:uniqueId val="{00000004-0746-4015-86BD-3E7D470BA447}"/>
            </c:ext>
          </c:extLst>
        </c:ser>
        <c:dLbls>
          <c:dLblPos val="t"/>
          <c:showLegendKey val="0"/>
          <c:showVal val="1"/>
          <c:showCatName val="0"/>
          <c:showSerName val="0"/>
          <c:showPercent val="0"/>
          <c:showBubbleSize val="0"/>
        </c:dLbls>
        <c:marker val="1"/>
        <c:smooth val="0"/>
        <c:axId val="181001600"/>
        <c:axId val="181007488"/>
      </c:lineChart>
      <c:catAx>
        <c:axId val="181001600"/>
        <c:scaling>
          <c:orientation val="minMax"/>
        </c:scaling>
        <c:delete val="0"/>
        <c:axPos val="b"/>
        <c:numFmt formatCode="@" sourceLinked="0"/>
        <c:majorTickMark val="out"/>
        <c:minorTickMark val="none"/>
        <c:tickLblPos val="nextTo"/>
        <c:txPr>
          <a:bodyPr rot="-5400000" vert="horz"/>
          <a:lstStyle/>
          <a:p>
            <a:pPr>
              <a:defRPr sz="1000"/>
            </a:pPr>
            <a:endParaRPr lang="he-IL"/>
          </a:p>
        </c:txPr>
        <c:crossAx val="181007488"/>
        <c:crosses val="autoZero"/>
        <c:auto val="1"/>
        <c:lblAlgn val="ctr"/>
        <c:lblOffset val="100"/>
        <c:noMultiLvlLbl val="0"/>
      </c:catAx>
      <c:valAx>
        <c:axId val="181007488"/>
        <c:scaling>
          <c:orientation val="minMax"/>
        </c:scaling>
        <c:delete val="0"/>
        <c:axPos val="l"/>
        <c:majorGridlines/>
        <c:numFmt formatCode="0" sourceLinked="0"/>
        <c:majorTickMark val="out"/>
        <c:minorTickMark val="none"/>
        <c:tickLblPos val="nextTo"/>
        <c:txPr>
          <a:bodyPr/>
          <a:lstStyle/>
          <a:p>
            <a:pPr>
              <a:defRPr>
                <a:solidFill>
                  <a:srgbClr val="5E5E5E"/>
                </a:solidFill>
              </a:defRPr>
            </a:pPr>
            <a:endParaRPr lang="he-IL"/>
          </a:p>
        </c:txPr>
        <c:crossAx val="181001600"/>
        <c:crosses val="autoZero"/>
        <c:crossBetween val="between"/>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40589890903442E-2"/>
          <c:y val="0.17087410736689029"/>
          <c:w val="0.94363853907143347"/>
          <c:h val="0.61598919707450672"/>
        </c:manualLayout>
      </c:layout>
      <c:barChart>
        <c:barDir val="col"/>
        <c:grouping val="clustered"/>
        <c:varyColors val="0"/>
        <c:ser>
          <c:idx val="0"/>
          <c:order val="0"/>
          <c:tx>
            <c:strRef>
              <c:f>גיליון1!$A$22</c:f>
              <c:strCache>
                <c:ptCount val="1"/>
                <c:pt idx="0">
                  <c:v>אחוז מישראל</c:v>
                </c:pt>
              </c:strCache>
            </c:strRef>
          </c:tx>
          <c:spPr>
            <a:solidFill>
              <a:schemeClr val="accent5">
                <a:lumMod val="75000"/>
              </a:schemeClr>
            </a:solidFill>
          </c:spPr>
          <c:invertIfNegative val="0"/>
          <c:dLbls>
            <c:numFmt formatCode="0.0%" sourceLinked="0"/>
            <c:spPr>
              <a:noFill/>
              <a:ln>
                <a:noFill/>
              </a:ln>
              <a:effectLst/>
            </c:spPr>
            <c:txPr>
              <a:bodyPr/>
              <a:lstStyle/>
              <a:p>
                <a:pPr>
                  <a:defRPr sz="1200" b="1" baseline="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גיליון1!$B$21:$D$21</c:f>
              <c:strCache>
                <c:ptCount val="3"/>
                <c:pt idx="0">
                  <c:v>1995</c:v>
                </c:pt>
                <c:pt idx="1">
                  <c:v>2000</c:v>
                </c:pt>
                <c:pt idx="2">
                  <c:v> 2016*</c:v>
                </c:pt>
              </c:strCache>
            </c:strRef>
          </c:cat>
          <c:val>
            <c:numRef>
              <c:f>גיליון1!$B$22:$D$22</c:f>
              <c:numCache>
                <c:formatCode>0.0%</c:formatCode>
                <c:ptCount val="3"/>
                <c:pt idx="0" formatCode="0.00%">
                  <c:v>0.438</c:v>
                </c:pt>
                <c:pt idx="1">
                  <c:v>0.437</c:v>
                </c:pt>
                <c:pt idx="2">
                  <c:v>0.44700000000000001</c:v>
                </c:pt>
              </c:numCache>
            </c:numRef>
          </c:val>
          <c:extLst xmlns:c16r2="http://schemas.microsoft.com/office/drawing/2015/06/chart">
            <c:ext xmlns:c16="http://schemas.microsoft.com/office/drawing/2014/chart" uri="{C3380CC4-5D6E-409C-BE32-E72D297353CC}">
              <c16:uniqueId val="{00000000-DFB0-4FD1-8D65-E7D1D8E16097}"/>
            </c:ext>
          </c:extLst>
        </c:ser>
        <c:dLbls>
          <c:dLblPos val="outEnd"/>
          <c:showLegendKey val="0"/>
          <c:showVal val="1"/>
          <c:showCatName val="0"/>
          <c:showSerName val="0"/>
          <c:showPercent val="0"/>
          <c:showBubbleSize val="0"/>
        </c:dLbls>
        <c:gapWidth val="98"/>
        <c:axId val="205866112"/>
        <c:axId val="205894400"/>
      </c:barChart>
      <c:catAx>
        <c:axId val="205866112"/>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205894400"/>
        <c:crosses val="autoZero"/>
        <c:auto val="1"/>
        <c:lblAlgn val="ctr"/>
        <c:lblOffset val="100"/>
        <c:noMultiLvlLbl val="0"/>
      </c:catAx>
      <c:valAx>
        <c:axId val="205894400"/>
        <c:scaling>
          <c:orientation val="minMax"/>
          <c:max val="1"/>
          <c:min val="0"/>
        </c:scaling>
        <c:delete val="1"/>
        <c:axPos val="l"/>
        <c:numFmt formatCode="0.00%" sourceLinked="1"/>
        <c:majorTickMark val="out"/>
        <c:minorTickMark val="none"/>
        <c:tickLblPos val="nextTo"/>
        <c:crossAx val="205866112"/>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44603972574473E-2"/>
          <c:y val="0.18414618689462242"/>
          <c:w val="0.88327965511716577"/>
          <c:h val="0.6744214177290061"/>
        </c:manualLayout>
      </c:layout>
      <c:barChart>
        <c:barDir val="col"/>
        <c:grouping val="clustered"/>
        <c:varyColors val="0"/>
        <c:ser>
          <c:idx val="0"/>
          <c:order val="0"/>
          <c:tx>
            <c:strRef>
              <c:f>'אוניברסיטת תל-אביב'!$F$3</c:f>
              <c:strCache>
                <c:ptCount val="1"/>
                <c:pt idx="0">
                  <c:v>סטודנטים</c:v>
                </c:pt>
              </c:strCache>
            </c:strRef>
          </c:tx>
          <c:spPr>
            <a:solidFill>
              <a:schemeClr val="accent6">
                <a:lumMod val="75000"/>
              </a:schemeClr>
            </a:solidFill>
            <a:ln w="25400">
              <a:noFill/>
            </a:ln>
          </c:spPr>
          <c:invertIfNegative val="0"/>
          <c:dLbls>
            <c:numFmt formatCode="#,##0.0" sourceLinked="0"/>
            <c:spPr>
              <a:noFill/>
              <a:ln w="25400">
                <a:noFill/>
              </a:ln>
            </c:spPr>
            <c:txPr>
              <a:bodyPr rot="0" vert="horz"/>
              <a:lstStyle/>
              <a:p>
                <a:pPr algn="ctr">
                  <a:defRPr sz="1400" b="0"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'אוניברסיטת תל-אביב'!$E$4:$E$12</c:f>
              <c:strCache>
                <c:ptCount val="9"/>
                <c:pt idx="0">
                  <c:v>תש"ל             1969/70</c:v>
                </c:pt>
                <c:pt idx="1">
                  <c:v>תש"ם              1979/80</c:v>
                </c:pt>
                <c:pt idx="2">
                  <c:v>תש"ן              1989/90</c:v>
                </c:pt>
                <c:pt idx="3">
                  <c:v>תש"ס            1999/00</c:v>
                </c:pt>
                <c:pt idx="4">
                  <c:v>תש"ע            2009/10</c:v>
                </c:pt>
                <c:pt idx="5">
                  <c:v>תשע"ג           2012/13</c:v>
                </c:pt>
                <c:pt idx="6">
                  <c:v>תשע"ד         2013/14</c:v>
                </c:pt>
                <c:pt idx="7">
                  <c:v>תשע"ה          2014/15</c:v>
                </c:pt>
                <c:pt idx="8">
                  <c:v>תשע"ו          2015/16</c:v>
                </c:pt>
              </c:strCache>
            </c:strRef>
          </c:cat>
          <c:val>
            <c:numRef>
              <c:f>'אוניברסיטת תל-אביב'!$F$4:$F$12</c:f>
              <c:numCache>
                <c:formatCode>0.0</c:formatCode>
                <c:ptCount val="9"/>
                <c:pt idx="0">
                  <c:v>10.685</c:v>
                </c:pt>
                <c:pt idx="1">
                  <c:v>14.159000000000001</c:v>
                </c:pt>
                <c:pt idx="2">
                  <c:v>19.161999999999999</c:v>
                </c:pt>
                <c:pt idx="3">
                  <c:v>26.466000000000001</c:v>
                </c:pt>
                <c:pt idx="4">
                  <c:v>26.344999999999999</c:v>
                </c:pt>
                <c:pt idx="5">
                  <c:v>28.13</c:v>
                </c:pt>
                <c:pt idx="6">
                  <c:v>27.18</c:v>
                </c:pt>
                <c:pt idx="7">
                  <c:v>26.727</c:v>
                </c:pt>
                <c:pt idx="8" formatCode="General">
                  <c:v>26.643000000000001</c:v>
                </c:pt>
              </c:numCache>
            </c:numRef>
          </c:val>
          <c:extLst xmlns:c16r2="http://schemas.microsoft.com/office/drawing/2015/06/chart">
            <c:ext xmlns:c16="http://schemas.microsoft.com/office/drawing/2014/chart" uri="{C3380CC4-5D6E-409C-BE32-E72D297353CC}">
              <c16:uniqueId val="{00000000-DD14-434E-B92A-FC5B2AA534DD}"/>
            </c:ext>
          </c:extLst>
        </c:ser>
        <c:dLbls>
          <c:showLegendKey val="0"/>
          <c:showVal val="0"/>
          <c:showCatName val="0"/>
          <c:showSerName val="0"/>
          <c:showPercent val="0"/>
          <c:showBubbleSize val="0"/>
        </c:dLbls>
        <c:gapWidth val="55"/>
        <c:axId val="181307648"/>
        <c:axId val="181313536"/>
      </c:barChart>
      <c:catAx>
        <c:axId val="1813076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181313536"/>
        <c:crosses val="autoZero"/>
        <c:auto val="1"/>
        <c:lblAlgn val="ctr"/>
        <c:lblOffset val="100"/>
        <c:tickLblSkip val="1"/>
        <c:tickMarkSkip val="1"/>
        <c:noMultiLvlLbl val="0"/>
      </c:catAx>
      <c:valAx>
        <c:axId val="181313536"/>
        <c:scaling>
          <c:orientation val="minMax"/>
          <c:max val="32"/>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סטודנטים</a:t>
                </a:r>
              </a:p>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(אלפים)</a:t>
                </a:r>
              </a:p>
            </c:rich>
          </c:tx>
          <c:layout>
            <c:manualLayout>
              <c:xMode val="edge"/>
              <c:yMode val="edge"/>
              <c:x val="1.7208033432793181E-2"/>
              <c:y val="4.74039116356221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81307648"/>
        <c:crosses val="autoZero"/>
        <c:crossBetween val="between"/>
        <c:majorUnit val="8"/>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03358029089519E-2"/>
          <c:y val="5.0535324195958388E-2"/>
          <c:w val="0.88548391317401842"/>
          <c:h val="0.79942243215409092"/>
        </c:manualLayout>
      </c:layout>
      <c:barChart>
        <c:barDir val="col"/>
        <c:grouping val="clustered"/>
        <c:varyColors val="0"/>
        <c:ser>
          <c:idx val="0"/>
          <c:order val="0"/>
          <c:tx>
            <c:strRef>
              <c:f>גיליון1!$B$1</c:f>
              <c:strCache>
                <c:ptCount val="1"/>
                <c:pt idx="0">
                  <c:v>עמודה1</c:v>
                </c:pt>
              </c:strCache>
            </c:strRef>
          </c:tx>
          <c:spPr>
            <a:solidFill>
              <a:srgbClr val="30C2FF"/>
            </a:solidFill>
          </c:spPr>
          <c:invertIfNegative val="0"/>
          <c:dPt>
            <c:idx val="0"/>
            <c:invertIfNegative val="0"/>
            <c:bubble3D val="0"/>
            <c:spPr>
              <a:solidFill>
                <a:srgbClr val="C00000"/>
              </a:solidFill>
            </c:spPr>
            <c:extLst xmlns:c16r2="http://schemas.microsoft.com/office/drawing/2015/06/chart">
              <c:ext xmlns:c16="http://schemas.microsoft.com/office/drawing/2014/chart" uri="{C3380CC4-5D6E-409C-BE32-E72D297353CC}">
                <c16:uniqueId val="{00000001-8C68-47BE-A879-8BA71BDF7160}"/>
              </c:ext>
            </c:extLst>
          </c:dPt>
          <c:dPt>
            <c:idx val="1"/>
            <c:invertIfNegative val="0"/>
            <c:bubble3D val="0"/>
            <c:spPr>
              <a:solidFill>
                <a:srgbClr val="427F7F"/>
              </a:solidFill>
            </c:spPr>
            <c:extLst xmlns:c16r2="http://schemas.microsoft.com/office/drawing/2015/06/chart">
              <c:ext xmlns:c16="http://schemas.microsoft.com/office/drawing/2014/chart" uri="{C3380CC4-5D6E-409C-BE32-E72D297353CC}">
                <c16:uniqueId val="{00000003-8C68-47BE-A879-8BA71BDF7160}"/>
              </c:ext>
            </c:extLst>
          </c:dPt>
          <c:dPt>
            <c:idx val="2"/>
            <c:invertIfNegative val="0"/>
            <c:bubble3D val="0"/>
            <c:spPr>
              <a:solidFill>
                <a:srgbClr val="5B2E76"/>
              </a:solidFill>
            </c:spPr>
            <c:extLst xmlns:c16r2="http://schemas.microsoft.com/office/drawing/2015/06/chart">
              <c:ext xmlns:c16="http://schemas.microsoft.com/office/drawing/2014/chart" uri="{C3380CC4-5D6E-409C-BE32-E72D297353CC}">
                <c16:uniqueId val="{00000005-8C68-47BE-A879-8BA71BDF7160}"/>
              </c:ext>
            </c:extLst>
          </c:dPt>
          <c:dLbls>
            <c:dLbl>
              <c:idx val="0"/>
              <c:layout/>
              <c:tx>
                <c:rich>
                  <a:bodyPr/>
                  <a:lstStyle/>
                  <a:p>
                    <a:r>
                      <a:rPr lang="en-US" sz="1600">
                        <a:solidFill>
                          <a:schemeClr val="bg1"/>
                        </a:solidFill>
                      </a:rPr>
                      <a:t>11%</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68-47BE-A879-8BA71BDF7160}"/>
                </c:ext>
              </c:extLst>
            </c:dLbl>
            <c:spPr>
              <a:noFill/>
              <a:ln>
                <a:noFill/>
              </a:ln>
              <a:effectLst/>
            </c:spPr>
            <c:txPr>
              <a:bodyPr/>
              <a:lstStyle/>
              <a:p>
                <a:pPr>
                  <a:defRPr sz="16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גיליון1!$A$2:$A$4</c:f>
              <c:strCache>
                <c:ptCount val="3"/>
                <c:pt idx="0">
                  <c:v>תל-אביב-יפו</c:v>
                </c:pt>
                <c:pt idx="1">
                  <c:v>ירושלים</c:v>
                </c:pt>
                <c:pt idx="2">
                  <c:v>חיפה</c:v>
                </c:pt>
              </c:strCache>
            </c:strRef>
          </c:cat>
          <c:val>
            <c:numRef>
              <c:f>גיליון1!$B$2:$B$4</c:f>
              <c:numCache>
                <c:formatCode>0%</c:formatCode>
                <c:ptCount val="3"/>
                <c:pt idx="0">
                  <c:v>0.11</c:v>
                </c:pt>
                <c:pt idx="1">
                  <c:v>0.09</c:v>
                </c:pt>
                <c:pt idx="2">
                  <c:v>0.05</c:v>
                </c:pt>
              </c:numCache>
            </c:numRef>
          </c:val>
          <c:extLst xmlns:c16r2="http://schemas.microsoft.com/office/drawing/2015/06/chart">
            <c:ext xmlns:c16="http://schemas.microsoft.com/office/drawing/2014/chart" uri="{C3380CC4-5D6E-409C-BE32-E72D297353CC}">
              <c16:uniqueId val="{00000006-8C68-47BE-A879-8BA71BDF7160}"/>
            </c:ext>
          </c:extLst>
        </c:ser>
        <c:dLbls>
          <c:dLblPos val="outEnd"/>
          <c:showLegendKey val="0"/>
          <c:showVal val="1"/>
          <c:showCatName val="0"/>
          <c:showSerName val="0"/>
          <c:showPercent val="0"/>
          <c:showBubbleSize val="0"/>
        </c:dLbls>
        <c:gapWidth val="150"/>
        <c:axId val="181389184"/>
        <c:axId val="182798208"/>
      </c:barChart>
      <c:catAx>
        <c:axId val="181389184"/>
        <c:scaling>
          <c:orientation val="minMax"/>
        </c:scaling>
        <c:delete val="0"/>
        <c:axPos val="b"/>
        <c:numFmt formatCode="General" sourceLinked="0"/>
        <c:majorTickMark val="out"/>
        <c:minorTickMark val="none"/>
        <c:tickLblPos val="nextTo"/>
        <c:crossAx val="182798208"/>
        <c:crosses val="autoZero"/>
        <c:auto val="1"/>
        <c:lblAlgn val="ctr"/>
        <c:lblOffset val="100"/>
        <c:noMultiLvlLbl val="0"/>
      </c:catAx>
      <c:valAx>
        <c:axId val="182798208"/>
        <c:scaling>
          <c:orientation val="minMax"/>
          <c:max val="0.12000000000000001"/>
          <c:min val="0"/>
        </c:scaling>
        <c:delete val="0"/>
        <c:axPos val="l"/>
        <c:majorGridlines/>
        <c:numFmt formatCode="0%" sourceLinked="1"/>
        <c:majorTickMark val="out"/>
        <c:minorTickMark val="none"/>
        <c:tickLblPos val="nextTo"/>
        <c:txPr>
          <a:bodyPr/>
          <a:lstStyle/>
          <a:p>
            <a:pPr>
              <a:defRPr sz="1400">
                <a:solidFill>
                  <a:srgbClr val="5E5E5E"/>
                </a:solidFill>
              </a:defRPr>
            </a:pPr>
            <a:endParaRPr lang="he-IL"/>
          </a:p>
        </c:txPr>
        <c:crossAx val="181389184"/>
        <c:crosses val="autoZero"/>
        <c:crossBetween val="between"/>
        <c:majorUnit val="4.0000000000000008E-2"/>
      </c:valAx>
    </c:plotArea>
    <c:plotVisOnly val="1"/>
    <c:dispBlanksAs val="gap"/>
    <c:showDLblsOverMax val="0"/>
  </c:chart>
  <c:txPr>
    <a:bodyPr/>
    <a:lstStyle/>
    <a:p>
      <a:pPr>
        <a:defRPr sz="1800"/>
      </a:pPr>
      <a:endParaRPr lang="he-IL"/>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85154250797389E-2"/>
          <c:y val="0.10960314925325756"/>
          <c:w val="0.96832253419726422"/>
          <c:h val="0.70143530510642915"/>
        </c:manualLayout>
      </c:layout>
      <c:barChart>
        <c:barDir val="col"/>
        <c:grouping val="clustered"/>
        <c:varyColors val="0"/>
        <c:ser>
          <c:idx val="0"/>
          <c:order val="0"/>
          <c:spPr>
            <a:solidFill>
              <a:srgbClr val="C00000"/>
            </a:solidFill>
          </c:spPr>
          <c:invertIfNegative val="0"/>
          <c:dLbls>
            <c:numFmt formatCode="#,##0.0" sourceLinked="0"/>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גיליון1!$A$1:$U$1</c:f>
              <c:numCache>
                <c:formatCode>General</c:formatCode>
                <c:ptCount val="21"/>
                <c:pt idx="0">
                  <c:v>1961</c:v>
                </c:pt>
                <c:pt idx="1">
                  <c:v>1970</c:v>
                </c:pt>
                <c:pt idx="2">
                  <c:v>1980</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גיליון1!$A$2:$U$2</c:f>
              <c:numCache>
                <c:formatCode>General</c:formatCode>
                <c:ptCount val="21"/>
                <c:pt idx="0">
                  <c:v>173.1</c:v>
                </c:pt>
                <c:pt idx="1">
                  <c:v>237.1</c:v>
                </c:pt>
                <c:pt idx="2">
                  <c:v>232.9</c:v>
                </c:pt>
                <c:pt idx="3">
                  <c:v>266.3</c:v>
                </c:pt>
                <c:pt idx="4">
                  <c:v>336.9</c:v>
                </c:pt>
                <c:pt idx="5">
                  <c:v>331</c:v>
                </c:pt>
                <c:pt idx="6">
                  <c:v>318.2</c:v>
                </c:pt>
                <c:pt idx="7">
                  <c:v>329.6</c:v>
                </c:pt>
                <c:pt idx="8">
                  <c:v>324.7</c:v>
                </c:pt>
                <c:pt idx="9">
                  <c:v>337.8</c:v>
                </c:pt>
                <c:pt idx="10">
                  <c:v>352.3</c:v>
                </c:pt>
                <c:pt idx="11">
                  <c:v>366.2</c:v>
                </c:pt>
                <c:pt idx="12">
                  <c:v>374.5</c:v>
                </c:pt>
                <c:pt idx="13">
                  <c:v>371.7</c:v>
                </c:pt>
                <c:pt idx="14">
                  <c:v>397.8</c:v>
                </c:pt>
                <c:pt idx="15">
                  <c:v>392.2</c:v>
                </c:pt>
                <c:pt idx="16">
                  <c:v>394.7</c:v>
                </c:pt>
                <c:pt idx="17">
                  <c:v>387.8</c:v>
                </c:pt>
                <c:pt idx="18">
                  <c:v>407.3</c:v>
                </c:pt>
                <c:pt idx="19">
                  <c:v>406.7</c:v>
                </c:pt>
                <c:pt idx="20">
                  <c:v>420</c:v>
                </c:pt>
              </c:numCache>
            </c:numRef>
          </c:val>
          <c:extLst xmlns:c16r2="http://schemas.microsoft.com/office/drawing/2015/06/chart">
            <c:ext xmlns:c16="http://schemas.microsoft.com/office/drawing/2014/chart" uri="{C3380CC4-5D6E-409C-BE32-E72D297353CC}">
              <c16:uniqueId val="{00000000-1049-4801-B607-1BC5B2E48523}"/>
            </c:ext>
          </c:extLst>
        </c:ser>
        <c:dLbls>
          <c:dLblPos val="inEnd"/>
          <c:showLegendKey val="0"/>
          <c:showVal val="1"/>
          <c:showCatName val="0"/>
          <c:showSerName val="0"/>
          <c:showPercent val="0"/>
          <c:showBubbleSize val="0"/>
        </c:dLbls>
        <c:gapWidth val="30"/>
        <c:axId val="189276928"/>
        <c:axId val="189279616"/>
      </c:barChart>
      <c:catAx>
        <c:axId val="189276928"/>
        <c:scaling>
          <c:orientation val="minMax"/>
        </c:scaling>
        <c:delete val="0"/>
        <c:axPos val="b"/>
        <c:numFmt formatCode="General" sourceLinked="1"/>
        <c:majorTickMark val="out"/>
        <c:minorTickMark val="none"/>
        <c:tickLblPos val="nextTo"/>
        <c:txPr>
          <a:bodyPr rot="-5400000" vert="horz"/>
          <a:lstStyle/>
          <a:p>
            <a:pPr>
              <a:defRPr sz="1400"/>
            </a:pPr>
            <a:endParaRPr lang="he-IL"/>
          </a:p>
        </c:txPr>
        <c:crossAx val="189279616"/>
        <c:crosses val="autoZero"/>
        <c:auto val="1"/>
        <c:lblAlgn val="ctr"/>
        <c:lblOffset val="100"/>
        <c:noMultiLvlLbl val="0"/>
      </c:catAx>
      <c:valAx>
        <c:axId val="189279616"/>
        <c:scaling>
          <c:orientation val="minMax"/>
        </c:scaling>
        <c:delete val="0"/>
        <c:axPos val="l"/>
        <c:majorGridlines/>
        <c:title>
          <c:tx>
            <c:rich>
              <a:bodyPr rot="0" vert="horz"/>
              <a:lstStyle/>
              <a:p>
                <a:pPr>
                  <a:defRPr/>
                </a:pPr>
                <a:r>
                  <a:rPr lang="he-IL" sz="1200" kern="1200" dirty="0">
                    <a:solidFill>
                      <a:srgbClr val="5E5E5E"/>
                    </a:solidFill>
                    <a:latin typeface="+mn-lt"/>
                    <a:ea typeface="+mn-ea"/>
                    <a:cs typeface="+mn-cs"/>
                  </a:rPr>
                  <a:t>אלפים</a:t>
                </a:r>
              </a:p>
            </c:rich>
          </c:tx>
          <c:layout>
            <c:manualLayout>
              <c:xMode val="edge"/>
              <c:yMode val="edge"/>
              <c:x val="0"/>
              <c:y val="1.8129682019458165E-2"/>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89276928"/>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109211345993E-2"/>
          <c:y val="0.10482854125423917"/>
          <c:w val="0.96832253419726422"/>
          <c:h val="0.70898938398633637"/>
        </c:manualLayout>
      </c:layout>
      <c:barChart>
        <c:barDir val="col"/>
        <c:grouping val="clustered"/>
        <c:varyColors val="0"/>
        <c:ser>
          <c:idx val="0"/>
          <c:order val="0"/>
          <c:tx>
            <c:strRef>
              <c:f>גיליון1!$A$2</c:f>
              <c:strCache>
                <c:ptCount val="1"/>
                <c:pt idx="0">
                  <c:v>מועסקים תושבי ת"א-יפו</c:v>
                </c:pt>
              </c:strCache>
            </c:strRef>
          </c:tx>
          <c:spPr>
            <a:solidFill>
              <a:srgbClr val="C00000"/>
            </a:solidFill>
          </c:spPr>
          <c:invertIfNegative val="0"/>
          <c:dLbls>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גיליון1!$B$1:$M$1</c:f>
              <c:numCache>
                <c:formatCode>General</c:formatCode>
                <c:ptCount val="12"/>
                <c:pt idx="0">
                  <c:v>1961</c:v>
                </c:pt>
                <c:pt idx="1">
                  <c:v>1970</c:v>
                </c:pt>
                <c:pt idx="2">
                  <c:v>1980</c:v>
                </c:pt>
                <c:pt idx="3">
                  <c:v>1990</c:v>
                </c:pt>
                <c:pt idx="4">
                  <c:v>2000</c:v>
                </c:pt>
                <c:pt idx="5">
                  <c:v>2010</c:v>
                </c:pt>
                <c:pt idx="6">
                  <c:v>2011</c:v>
                </c:pt>
                <c:pt idx="7">
                  <c:v>2012</c:v>
                </c:pt>
                <c:pt idx="8">
                  <c:v>2013</c:v>
                </c:pt>
                <c:pt idx="9">
                  <c:v>2014</c:v>
                </c:pt>
                <c:pt idx="10">
                  <c:v>2015</c:v>
                </c:pt>
                <c:pt idx="11">
                  <c:v>2016</c:v>
                </c:pt>
              </c:numCache>
            </c:numRef>
          </c:cat>
          <c:val>
            <c:numRef>
              <c:f>גיליון1!$B$2:$M$2</c:f>
              <c:numCache>
                <c:formatCode>General</c:formatCode>
                <c:ptCount val="12"/>
                <c:pt idx="0">
                  <c:v>66.599999999999994</c:v>
                </c:pt>
                <c:pt idx="1">
                  <c:v>53.9</c:v>
                </c:pt>
                <c:pt idx="2">
                  <c:v>40.6</c:v>
                </c:pt>
                <c:pt idx="3">
                  <c:v>36.1</c:v>
                </c:pt>
                <c:pt idx="4">
                  <c:v>34.5</c:v>
                </c:pt>
                <c:pt idx="5">
                  <c:v>36.1</c:v>
                </c:pt>
                <c:pt idx="6">
                  <c:v>34.299999999999997</c:v>
                </c:pt>
                <c:pt idx="7">
                  <c:v>35.799999999999997</c:v>
                </c:pt>
                <c:pt idx="8">
                  <c:v>36.1</c:v>
                </c:pt>
                <c:pt idx="9">
                  <c:v>37.200000000000003</c:v>
                </c:pt>
                <c:pt idx="10">
                  <c:v>38.1</c:v>
                </c:pt>
                <c:pt idx="11">
                  <c:v>38.799999999999997</c:v>
                </c:pt>
              </c:numCache>
            </c:numRef>
          </c:val>
          <c:extLst xmlns:c16r2="http://schemas.microsoft.com/office/drawing/2015/06/chart">
            <c:ext xmlns:c16="http://schemas.microsoft.com/office/drawing/2014/chart" uri="{C3380CC4-5D6E-409C-BE32-E72D297353CC}">
              <c16:uniqueId val="{00000000-5E28-4FCD-ACEB-101AF6DE9189}"/>
            </c:ext>
          </c:extLst>
        </c:ser>
        <c:ser>
          <c:idx val="1"/>
          <c:order val="1"/>
          <c:tx>
            <c:strRef>
              <c:f>גיליון1!$A$3</c:f>
              <c:strCache>
                <c:ptCount val="1"/>
                <c:pt idx="0">
                  <c:v>מועסקים שאינם תושבי ת"א-יפו</c:v>
                </c:pt>
              </c:strCache>
            </c:strRef>
          </c:tx>
          <c:spPr>
            <a:solidFill>
              <a:srgbClr val="427F7F"/>
            </a:solidFill>
          </c:spPr>
          <c:invertIfNegative val="0"/>
          <c:dLbls>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גיליון1!$B$1:$M$1</c:f>
              <c:numCache>
                <c:formatCode>General</c:formatCode>
                <c:ptCount val="12"/>
                <c:pt idx="0">
                  <c:v>1961</c:v>
                </c:pt>
                <c:pt idx="1">
                  <c:v>1970</c:v>
                </c:pt>
                <c:pt idx="2">
                  <c:v>1980</c:v>
                </c:pt>
                <c:pt idx="3">
                  <c:v>1990</c:v>
                </c:pt>
                <c:pt idx="4">
                  <c:v>2000</c:v>
                </c:pt>
                <c:pt idx="5">
                  <c:v>2010</c:v>
                </c:pt>
                <c:pt idx="6">
                  <c:v>2011</c:v>
                </c:pt>
                <c:pt idx="7">
                  <c:v>2012</c:v>
                </c:pt>
                <c:pt idx="8">
                  <c:v>2013</c:v>
                </c:pt>
                <c:pt idx="9">
                  <c:v>2014</c:v>
                </c:pt>
                <c:pt idx="10">
                  <c:v>2015</c:v>
                </c:pt>
                <c:pt idx="11">
                  <c:v>2016</c:v>
                </c:pt>
              </c:numCache>
            </c:numRef>
          </c:cat>
          <c:val>
            <c:numRef>
              <c:f>גיליון1!$B$3:$M$3</c:f>
              <c:numCache>
                <c:formatCode>General</c:formatCode>
                <c:ptCount val="12"/>
                <c:pt idx="0">
                  <c:v>33.4</c:v>
                </c:pt>
                <c:pt idx="1">
                  <c:v>46.1</c:v>
                </c:pt>
                <c:pt idx="2">
                  <c:v>59.4</c:v>
                </c:pt>
                <c:pt idx="3">
                  <c:v>63.9</c:v>
                </c:pt>
                <c:pt idx="4">
                  <c:v>65.5</c:v>
                </c:pt>
                <c:pt idx="5">
                  <c:v>63.9</c:v>
                </c:pt>
                <c:pt idx="6">
                  <c:v>65.7</c:v>
                </c:pt>
                <c:pt idx="7">
                  <c:v>64.2</c:v>
                </c:pt>
                <c:pt idx="8">
                  <c:v>63.9</c:v>
                </c:pt>
                <c:pt idx="9">
                  <c:v>62.8</c:v>
                </c:pt>
                <c:pt idx="10">
                  <c:v>61.9</c:v>
                </c:pt>
                <c:pt idx="11">
                  <c:v>61.2</c:v>
                </c:pt>
              </c:numCache>
            </c:numRef>
          </c:val>
          <c:extLst xmlns:c16r2="http://schemas.microsoft.com/office/drawing/2015/06/chart">
            <c:ext xmlns:c16="http://schemas.microsoft.com/office/drawing/2014/chart" uri="{C3380CC4-5D6E-409C-BE32-E72D297353CC}">
              <c16:uniqueId val="{00000001-5E28-4FCD-ACEB-101AF6DE9189}"/>
            </c:ext>
          </c:extLst>
        </c:ser>
        <c:dLbls>
          <c:dLblPos val="inEnd"/>
          <c:showLegendKey val="0"/>
          <c:showVal val="1"/>
          <c:showCatName val="0"/>
          <c:showSerName val="0"/>
          <c:showPercent val="0"/>
          <c:showBubbleSize val="0"/>
        </c:dLbls>
        <c:gapWidth val="50"/>
        <c:axId val="189929728"/>
        <c:axId val="189947904"/>
      </c:barChart>
      <c:catAx>
        <c:axId val="189929728"/>
        <c:scaling>
          <c:orientation val="minMax"/>
        </c:scaling>
        <c:delete val="0"/>
        <c:axPos val="b"/>
        <c:numFmt formatCode="General" sourceLinked="1"/>
        <c:majorTickMark val="out"/>
        <c:minorTickMark val="none"/>
        <c:tickLblPos val="nextTo"/>
        <c:txPr>
          <a:bodyPr/>
          <a:lstStyle/>
          <a:p>
            <a:pPr>
              <a:defRPr sz="1400"/>
            </a:pPr>
            <a:endParaRPr lang="he-IL"/>
          </a:p>
        </c:txPr>
        <c:crossAx val="189947904"/>
        <c:crosses val="autoZero"/>
        <c:auto val="1"/>
        <c:lblAlgn val="ctr"/>
        <c:lblOffset val="100"/>
        <c:noMultiLvlLbl val="0"/>
      </c:catAx>
      <c:valAx>
        <c:axId val="189947904"/>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0"/>
              <c:y val="0"/>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89929728"/>
        <c:crosses val="autoZero"/>
        <c:crossBetween val="between"/>
      </c:valAx>
    </c:plotArea>
    <c:legend>
      <c:legendPos val="b"/>
      <c:layout>
        <c:manualLayout>
          <c:xMode val="edge"/>
          <c:yMode val="edge"/>
          <c:x val="0.15333259014281644"/>
          <c:y val="0.91475609932272128"/>
          <c:w val="0.65519934399040303"/>
          <c:h val="6.9150199346469002E-2"/>
        </c:manualLayout>
      </c:layout>
      <c:overlay val="0"/>
      <c:spPr>
        <a:ln>
          <a:noFill/>
        </a:ln>
      </c:spPr>
      <c:txPr>
        <a:bodyPr/>
        <a:lstStyle/>
        <a:p>
          <a:pPr>
            <a:defRPr sz="14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58884222411629E-2"/>
          <c:y val="0.10037379124348815"/>
          <c:w val="0.92629705844004917"/>
          <c:h val="0.73957111761244632"/>
        </c:manualLayout>
      </c:layout>
      <c:lineChart>
        <c:grouping val="standard"/>
        <c:varyColors val="0"/>
        <c:ser>
          <c:idx val="0"/>
          <c:order val="0"/>
          <c:tx>
            <c:strRef>
              <c:f>גיליון1!$B$1</c:f>
              <c:strCache>
                <c:ptCount val="1"/>
                <c:pt idx="0">
                  <c:v>תל-אביב-יפו</c:v>
                </c:pt>
              </c:strCache>
            </c:strRef>
          </c:tx>
          <c:spPr>
            <a:ln>
              <a:solidFill>
                <a:srgbClr val="C00000"/>
              </a:solidFill>
            </a:ln>
          </c:spPr>
          <c:marker>
            <c:symbol val="none"/>
          </c:marker>
          <c:dLbls>
            <c:dLbl>
              <c:idx val="10"/>
              <c:layout>
                <c:manualLayout>
                  <c:x val="-1.8491749006536169E-2"/>
                  <c:y val="5.94948018958345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75F-48CE-BAA3-323E6D8FEBDC}"/>
                </c:ext>
              </c:extLst>
            </c:dLbl>
            <c:dLbl>
              <c:idx val="15"/>
              <c:layout>
                <c:manualLayout>
                  <c:x val="-1.8491862383292694E-2"/>
                  <c:y val="3.56084406259386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75F-48CE-BAA3-323E6D8FEBDC}"/>
                </c:ext>
              </c:extLst>
            </c:dLbl>
            <c:spPr>
              <a:noFill/>
              <a:ln>
                <a:noFill/>
              </a:ln>
              <a:effectLst/>
            </c:spPr>
            <c:txPr>
              <a:bodyPr/>
              <a:lstStyle/>
              <a:p>
                <a:pPr>
                  <a:defRPr sz="1200">
                    <a:solidFill>
                      <a:srgbClr val="C000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גיליון1!$B$2:$B$19</c:f>
              <c:numCache>
                <c:formatCode>0.0</c:formatCode>
                <c:ptCount val="18"/>
                <c:pt idx="0">
                  <c:v>8</c:v>
                </c:pt>
                <c:pt idx="1">
                  <c:v>8.3000000000000007</c:v>
                </c:pt>
                <c:pt idx="2">
                  <c:v>8</c:v>
                </c:pt>
                <c:pt idx="3">
                  <c:v>10</c:v>
                </c:pt>
                <c:pt idx="4">
                  <c:v>9.1999999999999993</c:v>
                </c:pt>
                <c:pt idx="5">
                  <c:v>9.3000000000000007</c:v>
                </c:pt>
                <c:pt idx="6">
                  <c:v>6.9</c:v>
                </c:pt>
                <c:pt idx="7">
                  <c:v>5.9</c:v>
                </c:pt>
                <c:pt idx="8">
                  <c:v>5.4</c:v>
                </c:pt>
                <c:pt idx="9">
                  <c:v>4.4000000000000004</c:v>
                </c:pt>
                <c:pt idx="10">
                  <c:v>7.2</c:v>
                </c:pt>
                <c:pt idx="11">
                  <c:v>5.65</c:v>
                </c:pt>
                <c:pt idx="12">
                  <c:v>4.4000000000000004</c:v>
                </c:pt>
                <c:pt idx="13">
                  <c:v>5.9</c:v>
                </c:pt>
                <c:pt idx="14">
                  <c:v>5.2</c:v>
                </c:pt>
                <c:pt idx="15">
                  <c:v>4.5999999999999996</c:v>
                </c:pt>
                <c:pt idx="16">
                  <c:v>3.4</c:v>
                </c:pt>
                <c:pt idx="17">
                  <c:v>3.9</c:v>
                </c:pt>
              </c:numCache>
            </c:numRef>
          </c:val>
          <c:smooth val="0"/>
          <c:extLst xmlns:c16r2="http://schemas.microsoft.com/office/drawing/2015/06/chart">
            <c:ext xmlns:c16="http://schemas.microsoft.com/office/drawing/2014/chart" uri="{C3380CC4-5D6E-409C-BE32-E72D297353CC}">
              <c16:uniqueId val="{00000002-475F-48CE-BAA3-323E6D8FEBDC}"/>
            </c:ext>
          </c:extLst>
        </c:ser>
        <c:ser>
          <c:idx val="1"/>
          <c:order val="1"/>
          <c:tx>
            <c:strRef>
              <c:f>גיליון1!$C$1</c:f>
              <c:strCache>
                <c:ptCount val="1"/>
                <c:pt idx="0">
                  <c:v>ישראל</c:v>
                </c:pt>
              </c:strCache>
            </c:strRef>
          </c:tx>
          <c:spPr>
            <a:ln>
              <a:solidFill>
                <a:srgbClr val="427F7F"/>
              </a:solidFill>
            </a:ln>
          </c:spPr>
          <c:marker>
            <c:symbol val="none"/>
          </c:marker>
          <c:dLbls>
            <c:dLbl>
              <c:idx val="15"/>
              <c:layout>
                <c:manualLayout>
                  <c:x val="-1.4172207955646908E-2"/>
                  <c:y val="-3.23425997934385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75F-48CE-BAA3-323E6D8FEBDC}"/>
                </c:ext>
              </c:extLst>
            </c:dLbl>
            <c:spPr>
              <a:noFill/>
              <a:ln>
                <a:noFill/>
              </a:ln>
              <a:effectLst/>
            </c:spPr>
            <c:txPr>
              <a:bodyPr/>
              <a:lstStyle/>
              <a:p>
                <a:pPr>
                  <a:defRPr sz="1200">
                    <a:solidFill>
                      <a:srgbClr val="427F7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גיליון1!$A$2:$A$19</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גיליון1!$C$2:$C$19</c:f>
              <c:numCache>
                <c:formatCode>0.0</c:formatCode>
                <c:ptCount val="18"/>
                <c:pt idx="0">
                  <c:v>8.9</c:v>
                </c:pt>
                <c:pt idx="1">
                  <c:v>8.8000000000000007</c:v>
                </c:pt>
                <c:pt idx="2">
                  <c:v>9.3000000000000007</c:v>
                </c:pt>
                <c:pt idx="3">
                  <c:v>10.3</c:v>
                </c:pt>
                <c:pt idx="4">
                  <c:v>10.7</c:v>
                </c:pt>
                <c:pt idx="5">
                  <c:v>10.4</c:v>
                </c:pt>
                <c:pt idx="6">
                  <c:v>9</c:v>
                </c:pt>
                <c:pt idx="7">
                  <c:v>8.4</c:v>
                </c:pt>
                <c:pt idx="8">
                  <c:v>7.3</c:v>
                </c:pt>
                <c:pt idx="9">
                  <c:v>6.1</c:v>
                </c:pt>
                <c:pt idx="10">
                  <c:v>7.6</c:v>
                </c:pt>
                <c:pt idx="11">
                  <c:v>6.64</c:v>
                </c:pt>
                <c:pt idx="12">
                  <c:v>5.6</c:v>
                </c:pt>
                <c:pt idx="13">
                  <c:v>6.9</c:v>
                </c:pt>
                <c:pt idx="14">
                  <c:v>6.2</c:v>
                </c:pt>
                <c:pt idx="15">
                  <c:v>5.9</c:v>
                </c:pt>
                <c:pt idx="16">
                  <c:v>5.3</c:v>
                </c:pt>
                <c:pt idx="17">
                  <c:v>4.8</c:v>
                </c:pt>
              </c:numCache>
            </c:numRef>
          </c:val>
          <c:smooth val="0"/>
          <c:extLst xmlns:c16r2="http://schemas.microsoft.com/office/drawing/2015/06/chart">
            <c:ext xmlns:c16="http://schemas.microsoft.com/office/drawing/2014/chart" uri="{C3380CC4-5D6E-409C-BE32-E72D297353CC}">
              <c16:uniqueId val="{00000004-475F-48CE-BAA3-323E6D8FEBDC}"/>
            </c:ext>
          </c:extLst>
        </c:ser>
        <c:dLbls>
          <c:showLegendKey val="0"/>
          <c:showVal val="0"/>
          <c:showCatName val="0"/>
          <c:showSerName val="0"/>
          <c:showPercent val="0"/>
          <c:showBubbleSize val="0"/>
        </c:dLbls>
        <c:marker val="1"/>
        <c:smooth val="0"/>
        <c:axId val="190146432"/>
        <c:axId val="190147968"/>
      </c:lineChart>
      <c:catAx>
        <c:axId val="190146432"/>
        <c:scaling>
          <c:orientation val="minMax"/>
        </c:scaling>
        <c:delete val="0"/>
        <c:axPos val="b"/>
        <c:numFmt formatCode="General" sourceLinked="1"/>
        <c:majorTickMark val="out"/>
        <c:minorTickMark val="none"/>
        <c:tickLblPos val="nextTo"/>
        <c:txPr>
          <a:bodyPr/>
          <a:lstStyle/>
          <a:p>
            <a:pPr>
              <a:defRPr sz="1200"/>
            </a:pPr>
            <a:endParaRPr lang="he-IL"/>
          </a:p>
        </c:txPr>
        <c:crossAx val="190147968"/>
        <c:crosses val="autoZero"/>
        <c:auto val="1"/>
        <c:lblAlgn val="ctr"/>
        <c:lblOffset val="100"/>
        <c:noMultiLvlLbl val="0"/>
      </c:catAx>
      <c:valAx>
        <c:axId val="190147968"/>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4.5159457332669102E-3"/>
              <c:y val="0"/>
            </c:manualLayout>
          </c:layout>
          <c:overlay val="0"/>
        </c:title>
        <c:numFmt formatCode="0" sourceLinked="0"/>
        <c:majorTickMark val="out"/>
        <c:minorTickMark val="none"/>
        <c:tickLblPos val="nextTo"/>
        <c:txPr>
          <a:bodyPr/>
          <a:lstStyle/>
          <a:p>
            <a:pPr>
              <a:defRPr sz="1200">
                <a:solidFill>
                  <a:srgbClr val="5E5E5E"/>
                </a:solidFill>
              </a:defRPr>
            </a:pPr>
            <a:endParaRPr lang="he-IL"/>
          </a:p>
        </c:txPr>
        <c:crossAx val="190146432"/>
        <c:crosses val="autoZero"/>
        <c:crossBetween val="between"/>
      </c:valAx>
    </c:plotArea>
    <c:legend>
      <c:legendPos val="b"/>
      <c:layout>
        <c:manualLayout>
          <c:xMode val="edge"/>
          <c:yMode val="edge"/>
          <c:x val="0.32064305170781571"/>
          <c:y val="0.92656163563672256"/>
          <c:w val="0.33580698740951115"/>
          <c:h val="7.0167615120953639E-2"/>
        </c:manualLayout>
      </c:layout>
      <c:overlay val="0"/>
      <c:spPr>
        <a:ln>
          <a:solidFill>
            <a:schemeClr val="bg1">
              <a:lumMod val="50000"/>
            </a:schemeClr>
          </a:solidFill>
        </a:ln>
      </c:spPr>
    </c:legend>
    <c:plotVisOnly val="1"/>
    <c:dispBlanksAs val="gap"/>
    <c:showDLblsOverMax val="0"/>
  </c:chart>
  <c:txPr>
    <a:bodyPr/>
    <a:lstStyle/>
    <a:p>
      <a:pPr>
        <a:defRPr sz="1400"/>
      </a:pPr>
      <a:endParaRPr lang="he-I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93654302931355E-2"/>
          <c:y val="0.10085471905166776"/>
          <c:w val="0.9243676127957009"/>
          <c:h val="0.63417496955696884"/>
        </c:manualLayout>
      </c:layout>
      <c:barChart>
        <c:barDir val="col"/>
        <c:grouping val="stacked"/>
        <c:varyColors val="0"/>
        <c:ser>
          <c:idx val="0"/>
          <c:order val="0"/>
          <c:tx>
            <c:strRef>
              <c:f>גיליון1!$B$1</c:f>
              <c:strCache>
                <c:ptCount val="1"/>
                <c:pt idx="0">
                  <c:v>תיירים</c:v>
                </c:pt>
              </c:strCache>
            </c:strRef>
          </c:tx>
          <c:spPr>
            <a:solidFill>
              <a:schemeClr val="tx2">
                <a:lumMod val="60000"/>
                <a:lumOff val="40000"/>
              </a:schemeClr>
            </a:solidFill>
          </c:spPr>
          <c:invertIfNegative val="0"/>
          <c:dLbls>
            <c:dLbl>
              <c:idx val="0"/>
              <c:layout>
                <c:manualLayout>
                  <c:x val="0"/>
                  <c:y val="-1.2216090675106326E-2"/>
                </c:manualLayout>
              </c:layout>
              <c:tx>
                <c:rich>
                  <a:bodyPr rot="-5400000" vert="horz"/>
                  <a:lstStyle/>
                  <a:p>
                    <a:pPr>
                      <a:defRPr sz="1100" b="1">
                        <a:solidFill>
                          <a:schemeClr val="bg1">
                            <a:lumMod val="95000"/>
                          </a:schemeClr>
                        </a:solidFill>
                        <a:latin typeface="Arial" panose="020B0604020202020204" pitchFamily="34" charset="0"/>
                        <a:cs typeface="Arial" panose="020B0604020202020204" pitchFamily="34" charset="0"/>
                      </a:defRPr>
                    </a:pPr>
                    <a:r>
                      <a:rPr lang="en-US" dirty="0"/>
                      <a:t>87.</a:t>
                    </a:r>
                    <a:r>
                      <a:rPr lang="en-US" dirty="0">
                        <a:solidFill>
                          <a:schemeClr val="tx2">
                            <a:lumMod val="60000"/>
                            <a:lumOff val="40000"/>
                          </a:schemeClr>
                        </a:solidFill>
                      </a:rPr>
                      <a:t>1</a:t>
                    </a:r>
                  </a:p>
                </c:rich>
              </c:tx>
              <c:numFmt formatCode="#,##0.0" sourceLinked="0"/>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A07-4D86-AE8D-0C90B18C7CDE}"/>
                </c:ext>
              </c:extLst>
            </c:dLbl>
            <c:dLbl>
              <c:idx val="1"/>
              <c:layout>
                <c:manualLayout>
                  <c:x val="0"/>
                  <c:y val="-1.46950397414043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A07-4D86-AE8D-0C90B18C7CDE}"/>
                </c:ext>
              </c:extLst>
            </c:dLbl>
            <c:numFmt formatCode="#,##0.0" sourceLinked="0"/>
            <c:spPr>
              <a:noFill/>
              <a:ln>
                <a:noFill/>
              </a:ln>
              <a:effectLst/>
            </c:spPr>
            <c:txPr>
              <a:bodyPr rot="-5400000" vert="horz"/>
              <a:lstStyle/>
              <a:p>
                <a:pPr>
                  <a:defRPr sz="1100" b="1">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גיליון1!$A$2:$A$27</c:f>
              <c:numCache>
                <c:formatCode>General</c:formatCode>
                <c:ptCount val="26"/>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גיליון1!$B$2:$B$27</c:f>
              <c:numCache>
                <c:formatCode>General</c:formatCode>
                <c:ptCount val="26"/>
                <c:pt idx="0">
                  <c:v>87.1</c:v>
                </c:pt>
                <c:pt idx="1">
                  <c:v>241.8</c:v>
                </c:pt>
                <c:pt idx="2">
                  <c:v>512.70000000000005</c:v>
                </c:pt>
                <c:pt idx="3">
                  <c:v>381.1</c:v>
                </c:pt>
                <c:pt idx="4">
                  <c:v>527.29999999999995</c:v>
                </c:pt>
                <c:pt idx="5">
                  <c:v>485.4</c:v>
                </c:pt>
                <c:pt idx="6">
                  <c:v>460.9</c:v>
                </c:pt>
                <c:pt idx="7">
                  <c:v>451.2</c:v>
                </c:pt>
                <c:pt idx="8">
                  <c:v>527.9</c:v>
                </c:pt>
                <c:pt idx="9">
                  <c:v>569.29999999999995</c:v>
                </c:pt>
                <c:pt idx="10">
                  <c:v>254.3</c:v>
                </c:pt>
                <c:pt idx="11" formatCode="0.0">
                  <c:v>164.9</c:v>
                </c:pt>
                <c:pt idx="12" formatCode="0.0">
                  <c:v>217.2</c:v>
                </c:pt>
                <c:pt idx="13" formatCode="0.0">
                  <c:v>321.89999999999998</c:v>
                </c:pt>
                <c:pt idx="14" formatCode="0.0">
                  <c:v>455.1</c:v>
                </c:pt>
                <c:pt idx="15" formatCode="0.0">
                  <c:v>478.6</c:v>
                </c:pt>
                <c:pt idx="16" formatCode="0.0">
                  <c:v>602.79999999999995</c:v>
                </c:pt>
                <c:pt idx="17" formatCode="0.0">
                  <c:v>689.7</c:v>
                </c:pt>
                <c:pt idx="18" formatCode="0.0">
                  <c:v>593.5</c:v>
                </c:pt>
                <c:pt idx="19" formatCode="0.0">
                  <c:v>724.3</c:v>
                </c:pt>
                <c:pt idx="20" formatCode="0.0">
                  <c:v>740.8</c:v>
                </c:pt>
                <c:pt idx="21" formatCode="0.0">
                  <c:v>715.5</c:v>
                </c:pt>
                <c:pt idx="22" formatCode="0.0">
                  <c:v>741.1</c:v>
                </c:pt>
                <c:pt idx="23">
                  <c:v>708.8</c:v>
                </c:pt>
                <c:pt idx="24">
                  <c:v>705</c:v>
                </c:pt>
                <c:pt idx="25">
                  <c:v>730</c:v>
                </c:pt>
              </c:numCache>
            </c:numRef>
          </c:val>
          <c:extLst xmlns:c16r2="http://schemas.microsoft.com/office/drawing/2015/06/chart">
            <c:ext xmlns:c16="http://schemas.microsoft.com/office/drawing/2014/chart" uri="{C3380CC4-5D6E-409C-BE32-E72D297353CC}">
              <c16:uniqueId val="{00000002-DA07-4D86-AE8D-0C90B18C7CDE}"/>
            </c:ext>
          </c:extLst>
        </c:ser>
        <c:ser>
          <c:idx val="1"/>
          <c:order val="1"/>
          <c:tx>
            <c:strRef>
              <c:f>גיליון1!$C$1</c:f>
              <c:strCache>
                <c:ptCount val="1"/>
                <c:pt idx="0">
                  <c:v>ישראלים</c:v>
                </c:pt>
              </c:strCache>
            </c:strRef>
          </c:tx>
          <c:spPr>
            <a:solidFill>
              <a:srgbClr val="A75A98"/>
            </a:solidFill>
          </c:spPr>
          <c:invertIfNegative val="0"/>
          <c:dLbls>
            <c:dLbl>
              <c:idx val="0"/>
              <c:layout>
                <c:manualLayout>
                  <c:x val="-1.4398848092152627E-3"/>
                  <c:y val="-5.9062026027113849E-2"/>
                </c:manualLayout>
              </c:layout>
              <c:numFmt formatCode="#,##0.0" sourceLinked="0"/>
              <c:spPr/>
              <c:txPr>
                <a:bodyPr rot="-5400000" vert="horz"/>
                <a:lstStyle/>
                <a:p>
                  <a:pPr>
                    <a:defRPr sz="1100" b="1">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A07-4D86-AE8D-0C90B18C7CDE}"/>
                </c:ext>
              </c:extLst>
            </c:dLbl>
            <c:dLbl>
              <c:idx val="1"/>
              <c:layout>
                <c:manualLayout>
                  <c:x val="0"/>
                  <c:y val="-5.5969587978855803E-2"/>
                </c:manualLayout>
              </c:layout>
              <c:numFmt formatCode="#,##0.0" sourceLinked="0"/>
              <c:spPr/>
              <c:txPr>
                <a:bodyPr rot="-5400000" vert="horz"/>
                <a:lstStyle/>
                <a:p>
                  <a:pPr>
                    <a:defRPr sz="1100" b="1">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A07-4D86-AE8D-0C90B18C7CDE}"/>
                </c:ext>
              </c:extLst>
            </c:dLbl>
            <c:dLbl>
              <c:idx val="2"/>
              <c:layout>
                <c:manualLayout>
                  <c:x val="-1.4398848092152627E-3"/>
                  <c:y val="7.614807601431644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A07-4D86-AE8D-0C90B18C7CDE}"/>
                </c:ext>
              </c:extLst>
            </c:dLbl>
            <c:numFmt formatCode="#,##0.0" sourceLinked="0"/>
            <c:spPr>
              <a:noFill/>
              <a:ln>
                <a:noFill/>
              </a:ln>
              <a:effectLst/>
            </c:spPr>
            <c:txPr>
              <a:bodyPr rot="-5400000" vert="horz"/>
              <a:lstStyle/>
              <a:p>
                <a:pPr>
                  <a:defRPr sz="1100" b="1">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גיליון1!$A$2:$A$27</c:f>
              <c:numCache>
                <c:formatCode>General</c:formatCode>
                <c:ptCount val="26"/>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גיליון1!$C$2:$C$27</c:f>
              <c:numCache>
                <c:formatCode>General</c:formatCode>
                <c:ptCount val="26"/>
                <c:pt idx="0">
                  <c:v>33.700000000000003</c:v>
                </c:pt>
                <c:pt idx="1">
                  <c:v>51.9</c:v>
                </c:pt>
                <c:pt idx="2">
                  <c:v>124.8</c:v>
                </c:pt>
                <c:pt idx="3">
                  <c:v>293.7</c:v>
                </c:pt>
                <c:pt idx="4">
                  <c:v>244.8</c:v>
                </c:pt>
                <c:pt idx="5">
                  <c:v>264</c:v>
                </c:pt>
                <c:pt idx="6">
                  <c:v>259.39999999999998</c:v>
                </c:pt>
                <c:pt idx="7">
                  <c:v>253.3</c:v>
                </c:pt>
                <c:pt idx="8">
                  <c:v>267.8</c:v>
                </c:pt>
                <c:pt idx="9">
                  <c:v>258.7</c:v>
                </c:pt>
                <c:pt idx="10">
                  <c:v>348.5</c:v>
                </c:pt>
                <c:pt idx="11" formatCode="0.0">
                  <c:v>384.1</c:v>
                </c:pt>
                <c:pt idx="12" formatCode="0.0">
                  <c:v>359.2</c:v>
                </c:pt>
                <c:pt idx="13" formatCode="0.0">
                  <c:v>354.8</c:v>
                </c:pt>
                <c:pt idx="14" formatCode="0.0">
                  <c:v>314.5</c:v>
                </c:pt>
                <c:pt idx="15" formatCode="0.0">
                  <c:v>326.10000000000002</c:v>
                </c:pt>
                <c:pt idx="16" formatCode="0.0">
                  <c:v>297</c:v>
                </c:pt>
                <c:pt idx="17" formatCode="0.0">
                  <c:v>255.3</c:v>
                </c:pt>
                <c:pt idx="18" formatCode="0.0">
                  <c:v>270.8</c:v>
                </c:pt>
                <c:pt idx="19" formatCode="0.0">
                  <c:v>274.7</c:v>
                </c:pt>
                <c:pt idx="20" formatCode="0.0">
                  <c:v>289.39999999999998</c:v>
                </c:pt>
                <c:pt idx="21" formatCode="0.0">
                  <c:v>310.8</c:v>
                </c:pt>
                <c:pt idx="22" formatCode="0.0">
                  <c:v>328.9</c:v>
                </c:pt>
                <c:pt idx="23">
                  <c:v>376.6</c:v>
                </c:pt>
                <c:pt idx="24">
                  <c:v>426.9</c:v>
                </c:pt>
                <c:pt idx="25">
                  <c:v>493.3</c:v>
                </c:pt>
              </c:numCache>
            </c:numRef>
          </c:val>
          <c:extLst xmlns:c16r2="http://schemas.microsoft.com/office/drawing/2015/06/chart">
            <c:ext xmlns:c16="http://schemas.microsoft.com/office/drawing/2014/chart" uri="{C3380CC4-5D6E-409C-BE32-E72D297353CC}">
              <c16:uniqueId val="{00000006-DA07-4D86-AE8D-0C90B18C7CDE}"/>
            </c:ext>
          </c:extLst>
        </c:ser>
        <c:dLbls>
          <c:showLegendKey val="0"/>
          <c:showVal val="0"/>
          <c:showCatName val="0"/>
          <c:showSerName val="0"/>
          <c:showPercent val="0"/>
          <c:showBubbleSize val="0"/>
        </c:dLbls>
        <c:gapWidth val="36"/>
        <c:overlap val="100"/>
        <c:axId val="191746816"/>
        <c:axId val="191748352"/>
      </c:barChart>
      <c:catAx>
        <c:axId val="191746816"/>
        <c:scaling>
          <c:orientation val="minMax"/>
        </c:scaling>
        <c:delete val="0"/>
        <c:axPos val="b"/>
        <c:numFmt formatCode="General" sourceLinked="1"/>
        <c:majorTickMark val="out"/>
        <c:minorTickMark val="none"/>
        <c:tickLblPos val="nextTo"/>
        <c:txPr>
          <a:bodyPr rot="-5400000" vert="horz"/>
          <a:lstStyle/>
          <a:p>
            <a:pPr>
              <a:defRPr sz="1200"/>
            </a:pPr>
            <a:endParaRPr lang="he-IL"/>
          </a:p>
        </c:txPr>
        <c:crossAx val="191748352"/>
        <c:crosses val="autoZero"/>
        <c:auto val="1"/>
        <c:lblAlgn val="ctr"/>
        <c:lblOffset val="100"/>
        <c:noMultiLvlLbl val="0"/>
      </c:catAx>
      <c:valAx>
        <c:axId val="191748352"/>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אלפים</a:t>
                </a:r>
              </a:p>
            </c:rich>
          </c:tx>
          <c:layout>
            <c:manualLayout>
              <c:xMode val="edge"/>
              <c:yMode val="edge"/>
              <c:x val="1.5182742840201035E-3"/>
              <c:y val="1.4115106362003419E-2"/>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91746816"/>
        <c:crosses val="autoZero"/>
        <c:crossBetween val="between"/>
      </c:valAx>
    </c:plotArea>
    <c:legend>
      <c:legendPos val="b"/>
      <c:layout>
        <c:manualLayout>
          <c:xMode val="edge"/>
          <c:yMode val="edge"/>
          <c:x val="0.38607706616806697"/>
          <c:y val="0.13803826079229176"/>
          <c:w val="0.21855869146275569"/>
          <c:h val="9.9838331421049697E-2"/>
        </c:manualLayout>
      </c:layout>
      <c:overlay val="0"/>
      <c:spPr>
        <a:solidFill>
          <a:schemeClr val="bg1"/>
        </a:solidFill>
        <a:ln>
          <a:solidFill>
            <a:schemeClr val="bg1">
              <a:lumMod val="50000"/>
            </a:schemeClr>
          </a:solidFill>
        </a:ln>
      </c:spPr>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24883850164324"/>
          <c:y val="0.13228421728548173"/>
          <c:w val="0.45581670387277418"/>
          <c:h val="0.68012777469234587"/>
        </c:manualLayout>
      </c:layout>
      <c:pieChart>
        <c:varyColors val="1"/>
        <c:ser>
          <c:idx val="0"/>
          <c:order val="0"/>
          <c:tx>
            <c:strRef>
              <c:f>גיליון1!$B$1</c:f>
              <c:strCache>
                <c:ptCount val="1"/>
                <c:pt idx="0">
                  <c:v>פדיון מתיירים</c:v>
                </c:pt>
              </c:strCache>
            </c:strRef>
          </c:tx>
          <c:dPt>
            <c:idx val="0"/>
            <c:bubble3D val="0"/>
            <c:spPr>
              <a:solidFill>
                <a:srgbClr val="A75A98"/>
              </a:solidFill>
            </c:spPr>
            <c:extLst xmlns:c16r2="http://schemas.microsoft.com/office/drawing/2015/06/chart">
              <c:ext xmlns:c16="http://schemas.microsoft.com/office/drawing/2014/chart" uri="{C3380CC4-5D6E-409C-BE32-E72D297353CC}">
                <c16:uniqueId val="{00000001-A0D3-485F-80D9-B8C6DB6AA35B}"/>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A0D3-485F-80D9-B8C6DB6AA35B}"/>
              </c:ext>
            </c:extLst>
          </c:dPt>
          <c:dPt>
            <c:idx val="2"/>
            <c:bubble3D val="0"/>
            <c:spPr>
              <a:solidFill>
                <a:srgbClr val="5B2E76"/>
              </a:solidFill>
            </c:spPr>
            <c:extLst xmlns:c16r2="http://schemas.microsoft.com/office/drawing/2015/06/chart">
              <c:ext xmlns:c16="http://schemas.microsoft.com/office/drawing/2014/chart" uri="{C3380CC4-5D6E-409C-BE32-E72D297353CC}">
                <c16:uniqueId val="{00000005-A0D3-485F-80D9-B8C6DB6AA35B}"/>
              </c:ext>
            </c:extLst>
          </c:dPt>
          <c:dPt>
            <c:idx val="3"/>
            <c:bubble3D val="0"/>
            <c:spPr>
              <a:solidFill>
                <a:srgbClr val="00823B"/>
              </a:solidFill>
            </c:spPr>
            <c:extLst xmlns:c16r2="http://schemas.microsoft.com/office/drawing/2015/06/chart">
              <c:ext xmlns:c16="http://schemas.microsoft.com/office/drawing/2014/chart" uri="{C3380CC4-5D6E-409C-BE32-E72D297353CC}">
                <c16:uniqueId val="{00000007-A0D3-485F-80D9-B8C6DB6AA35B}"/>
              </c:ext>
            </c:extLst>
          </c:dPt>
          <c:dPt>
            <c:idx val="4"/>
            <c:bubble3D val="0"/>
            <c:spPr>
              <a:solidFill>
                <a:srgbClr val="28A7A1"/>
              </a:solidFill>
            </c:spPr>
            <c:extLst xmlns:c16r2="http://schemas.microsoft.com/office/drawing/2015/06/chart">
              <c:ext xmlns:c16="http://schemas.microsoft.com/office/drawing/2014/chart" uri="{C3380CC4-5D6E-409C-BE32-E72D297353CC}">
                <c16:uniqueId val="{00000009-A0D3-485F-80D9-B8C6DB6AA35B}"/>
              </c:ext>
            </c:extLst>
          </c:dPt>
          <c:dPt>
            <c:idx val="5"/>
            <c:bubble3D val="0"/>
            <c:spPr>
              <a:solidFill>
                <a:srgbClr val="30C2FF"/>
              </a:solidFill>
            </c:spPr>
            <c:extLst xmlns:c16r2="http://schemas.microsoft.com/office/drawing/2015/06/chart">
              <c:ext xmlns:c16="http://schemas.microsoft.com/office/drawing/2014/chart" uri="{C3380CC4-5D6E-409C-BE32-E72D297353CC}">
                <c16:uniqueId val="{0000000B-A0D3-485F-80D9-B8C6DB6AA35B}"/>
              </c:ext>
            </c:extLst>
          </c:dPt>
          <c:dPt>
            <c:idx val="6"/>
            <c:bubble3D val="0"/>
            <c:spPr>
              <a:solidFill>
                <a:srgbClr val="A295A5"/>
              </a:solidFill>
            </c:spPr>
            <c:extLst xmlns:c16r2="http://schemas.microsoft.com/office/drawing/2015/06/chart">
              <c:ext xmlns:c16="http://schemas.microsoft.com/office/drawing/2014/chart" uri="{C3380CC4-5D6E-409C-BE32-E72D297353CC}">
                <c16:uniqueId val="{0000000D-A0D3-485F-80D9-B8C6DB6AA35B}"/>
              </c:ext>
            </c:extLst>
          </c:dPt>
          <c:dLbls>
            <c:dLbl>
              <c:idx val="0"/>
              <c:layout>
                <c:manualLayout>
                  <c:x val="6.8666137195136492E-2"/>
                  <c:y val="-0.1710779199201786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D3-485F-80D9-B8C6DB6AA35B}"/>
                </c:ext>
              </c:extLst>
            </c:dLbl>
            <c:dLbl>
              <c:idx val="1"/>
              <c:layout>
                <c:manualLayout>
                  <c:x val="0.23453964000705962"/>
                  <c:y val="1.034377148418863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D3-485F-80D9-B8C6DB6AA35B}"/>
                </c:ext>
              </c:extLst>
            </c:dLbl>
            <c:dLbl>
              <c:idx val="2"/>
              <c:layout>
                <c:manualLayout>
                  <c:x val="-0.10048406696145352"/>
                  <c:y val="0.13356378803653615"/>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0D3-485F-80D9-B8C6DB6AA35B}"/>
                </c:ext>
              </c:extLst>
            </c:dLbl>
            <c:dLbl>
              <c:idx val="3"/>
              <c:layout>
                <c:manualLayout>
                  <c:x val="-8.2966787586516128E-2"/>
                  <c:y val="3.8420930067555016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0D3-485F-80D9-B8C6DB6AA35B}"/>
                </c:ext>
              </c:extLst>
            </c:dLbl>
            <c:dLbl>
              <c:idx val="4"/>
              <c:layout>
                <c:manualLayout>
                  <c:x val="-4.9431503794545965E-2"/>
                  <c:y val="1.708081268867996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0D3-485F-80D9-B8C6DB6AA35B}"/>
                </c:ext>
              </c:extLst>
            </c:dLbl>
            <c:dLbl>
              <c:idx val="5"/>
              <c:layout>
                <c:manualLayout>
                  <c:x val="-3.6910217608028886E-2"/>
                  <c:y val="-0.154472192078405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0D3-485F-80D9-B8C6DB6AA35B}"/>
                </c:ext>
              </c:extLst>
            </c:dLbl>
            <c:dLbl>
              <c:idx val="6"/>
              <c:layout>
                <c:manualLayout>
                  <c:x val="-3.6960004626913373E-2"/>
                  <c:y val="-7.2992026981972352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0D3-485F-80D9-B8C6DB6AA35B}"/>
                </c:ext>
              </c:extLst>
            </c:dLbl>
            <c:numFmt formatCode="0.0%" sourceLinked="0"/>
            <c:spPr>
              <a:noFill/>
              <a:ln>
                <a:noFill/>
              </a:ln>
              <a:effectLst/>
            </c:spPr>
            <c:txPr>
              <a:bodyPr/>
              <a:lstStyle/>
              <a:p>
                <a:pPr>
                  <a:defRPr>
                    <a:solidFill>
                      <a:srgbClr val="5E5E5E"/>
                    </a:solidFill>
                  </a:defRPr>
                </a:pPr>
                <a:endParaRPr lang="he-IL"/>
              </a:p>
            </c:txPr>
            <c:dLblPos val="bestFit"/>
            <c:showLegendKey val="0"/>
            <c:showVal val="1"/>
            <c:showCatName val="1"/>
            <c:showSerName val="0"/>
            <c:showPercent val="0"/>
            <c:showBubbleSize val="0"/>
            <c:showLeaderLines val="1"/>
            <c:leaderLines>
              <c:spPr>
                <a:ln>
                  <a:solidFill>
                    <a:schemeClr val="bg1">
                      <a:lumMod val="50000"/>
                    </a:schemeClr>
                  </a:solidFill>
                </a:ln>
              </c:spPr>
            </c:leaderLines>
            <c:extLst xmlns:c16r2="http://schemas.microsoft.com/office/drawing/2015/06/chart">
              <c:ext xmlns:c15="http://schemas.microsoft.com/office/drawing/2012/chart" uri="{CE6537A1-D6FC-4f65-9D91-7224C49458BB}"/>
            </c:extLst>
          </c:dLbls>
          <c:cat>
            <c:strRef>
              <c:f>גיליון1!$A$2:$A$8</c:f>
              <c:strCache>
                <c:ptCount val="7"/>
                <c:pt idx="0">
                  <c:v>ת"א-יפו</c:v>
                </c:pt>
                <c:pt idx="1">
                  <c:v>ירושלים</c:v>
                </c:pt>
                <c:pt idx="2">
                  <c:v>חיפה</c:v>
                </c:pt>
                <c:pt idx="3">
                  <c:v>אילת</c:v>
                </c:pt>
                <c:pt idx="4">
                  <c:v>טבריה</c:v>
                </c:pt>
                <c:pt idx="5">
                  <c:v>ים המלח</c:v>
                </c:pt>
                <c:pt idx="6">
                  <c:v>אחר</c:v>
                </c:pt>
              </c:strCache>
            </c:strRef>
          </c:cat>
          <c:val>
            <c:numRef>
              <c:f>גיליון1!$C$2:$C$8</c:f>
              <c:numCache>
                <c:formatCode>0.00</c:formatCode>
                <c:ptCount val="7"/>
                <c:pt idx="0">
                  <c:v>0.35100000000000003</c:v>
                </c:pt>
                <c:pt idx="1">
                  <c:v>0.28399999999999997</c:v>
                </c:pt>
                <c:pt idx="2">
                  <c:v>2.5000000000000001E-2</c:v>
                </c:pt>
                <c:pt idx="3">
                  <c:v>6.0999999999999999E-2</c:v>
                </c:pt>
                <c:pt idx="4">
                  <c:v>5.0999999999999997E-2</c:v>
                </c:pt>
                <c:pt idx="5">
                  <c:v>5.2000000000000005E-2</c:v>
                </c:pt>
                <c:pt idx="6">
                  <c:v>0.17600000000000002</c:v>
                </c:pt>
              </c:numCache>
            </c:numRef>
          </c:val>
          <c:extLst xmlns:c16r2="http://schemas.microsoft.com/office/drawing/2015/06/chart">
            <c:ext xmlns:c16="http://schemas.microsoft.com/office/drawing/2014/chart" uri="{C3380CC4-5D6E-409C-BE32-E72D297353CC}">
              <c16:uniqueId val="{0000000E-A0D3-485F-80D9-B8C6DB6AA35B}"/>
            </c:ext>
          </c:extLst>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600">
          <a:solidFill>
            <a:schemeClr val="bg1">
              <a:lumMod val="65000"/>
            </a:schemeClr>
          </a:solidFill>
        </a:defRPr>
      </a:pPr>
      <a:endParaRPr lang="he-I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50213420292161E-2"/>
          <c:y val="0.1053996158510699"/>
          <c:w val="0.88885468861846817"/>
          <c:h val="0.79610133843910003"/>
        </c:manualLayout>
      </c:layout>
      <c:lineChart>
        <c:grouping val="standard"/>
        <c:varyColors val="0"/>
        <c:ser>
          <c:idx val="0"/>
          <c:order val="0"/>
          <c:tx>
            <c:strRef>
              <c:f>'מוסדות תרבות'!$B$2</c:f>
              <c:strCache>
                <c:ptCount val="1"/>
                <c:pt idx="0">
                  <c:v>ביקורים במוזיאונים</c:v>
                </c:pt>
              </c:strCache>
            </c:strRef>
          </c:tx>
          <c:spPr>
            <a:ln w="41275">
              <a:solidFill>
                <a:srgbClr val="1D7975"/>
              </a:solidFill>
            </a:ln>
          </c:spPr>
          <c:marker>
            <c:symbol val="square"/>
            <c:size val="5"/>
            <c:spPr>
              <a:solidFill>
                <a:srgbClr val="1D7975"/>
              </a:solidFill>
              <a:ln>
                <a:solidFill>
                  <a:srgbClr val="1D7975"/>
                </a:solidFill>
              </a:ln>
            </c:spPr>
          </c:marker>
          <c:dLbls>
            <c:dLbl>
              <c:idx val="5"/>
              <c:layout>
                <c:manualLayout>
                  <c:x val="-4.3634373289545704E-2"/>
                  <c:y val="-4.80353084356075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093-4D03-9AD3-2D5E52E5A513}"/>
                </c:ext>
              </c:extLst>
            </c:dLbl>
            <c:dLbl>
              <c:idx val="9"/>
              <c:layout>
                <c:manualLayout>
                  <c:x val="-3.5235767942800256E-2"/>
                  <c:y val="4.24240824645522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93-4D03-9AD3-2D5E52E5A513}"/>
                </c:ext>
              </c:extLst>
            </c:dLbl>
            <c:dLbl>
              <c:idx val="10"/>
              <c:layout>
                <c:manualLayout>
                  <c:x val="-3.472979670644618E-2"/>
                  <c:y val="5.315708441472748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093-4D03-9AD3-2D5E52E5A513}"/>
                </c:ext>
              </c:extLst>
            </c:dLbl>
            <c:dLbl>
              <c:idx val="11"/>
              <c:layout>
                <c:manualLayout>
                  <c:x val="-3.3552188552188555E-2"/>
                  <c:y val="-2.59358959440414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93-4D03-9AD3-2D5E52E5A513}"/>
                </c:ext>
              </c:extLst>
            </c:dLbl>
            <c:dLbl>
              <c:idx val="13"/>
              <c:layout>
                <c:manualLayout>
                  <c:x val="-3.3726301453697601E-2"/>
                  <c:y val="-3.98045726211934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93-4D03-9AD3-2D5E52E5A513}"/>
                </c:ext>
              </c:extLst>
            </c:dLbl>
            <c:dLbl>
              <c:idx val="14"/>
              <c:layout>
                <c:manualLayout>
                  <c:x val="-2.8501609712579031E-2"/>
                  <c:y val="2.7697245675615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93-4D03-9AD3-2D5E52E5A513}"/>
                </c:ext>
              </c:extLst>
            </c:dLbl>
            <c:numFmt formatCode="#,##0" sourceLinked="0"/>
            <c:spPr>
              <a:noFill/>
              <a:ln>
                <a:noFill/>
              </a:ln>
              <a:effectLst/>
            </c:spPr>
            <c:txPr>
              <a:bodyPr/>
              <a:lstStyle/>
              <a:p>
                <a:pPr>
                  <a:defRPr b="1">
                    <a:solidFill>
                      <a:srgbClr val="1D7975"/>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תרבות'!$O$1:$S$1)</c:f>
              <c:numCache>
                <c:formatCode>General</c:formatCode>
                <c:ptCount val="11"/>
                <c:pt idx="0">
                  <c:v>2000</c:v>
                </c:pt>
                <c:pt idx="1">
                  <c:v>2002</c:v>
                </c:pt>
                <c:pt idx="2">
                  <c:v>2004</c:v>
                </c:pt>
                <c:pt idx="3">
                  <c:v>2006</c:v>
                </c:pt>
                <c:pt idx="4">
                  <c:v>2008</c:v>
                </c:pt>
                <c:pt idx="5">
                  <c:v>2010</c:v>
                </c:pt>
                <c:pt idx="6">
                  <c:v>2012</c:v>
                </c:pt>
                <c:pt idx="7">
                  <c:v>2013</c:v>
                </c:pt>
                <c:pt idx="8">
                  <c:v>2014</c:v>
                </c:pt>
                <c:pt idx="9">
                  <c:v>2015</c:v>
                </c:pt>
                <c:pt idx="10">
                  <c:v>2016</c:v>
                </c:pt>
              </c:numCache>
            </c:numRef>
          </c:cat>
          <c:val>
            <c:numRef>
              <c:f>('מוסדות תרבות'!$C$2,'מוסדות תרבות'!$E$2,'מוסדות תרבות'!$G$2,'מוסדות תרבות'!$I$2,'מוסדות תרבות'!$K$2,'מוסדות תרבות'!$M$2,'מוסדות תרבות'!$O$2:$S$2)</c:f>
              <c:numCache>
                <c:formatCode>General</c:formatCode>
                <c:ptCount val="11"/>
                <c:pt idx="0">
                  <c:v>1012.986</c:v>
                </c:pt>
                <c:pt idx="1">
                  <c:v>920.99400000000003</c:v>
                </c:pt>
                <c:pt idx="2">
                  <c:v>957.20399999999995</c:v>
                </c:pt>
                <c:pt idx="3">
                  <c:v>1123.2750000000001</c:v>
                </c:pt>
                <c:pt idx="4">
                  <c:v>1233.8019999999999</c:v>
                </c:pt>
                <c:pt idx="5">
                  <c:v>1442.3430000000001</c:v>
                </c:pt>
                <c:pt idx="6">
                  <c:v>1446.4490000000001</c:v>
                </c:pt>
                <c:pt idx="7">
                  <c:v>1574.05</c:v>
                </c:pt>
                <c:pt idx="8">
                  <c:v>1538.038</c:v>
                </c:pt>
                <c:pt idx="9">
                  <c:v>1471.8889999999999</c:v>
                </c:pt>
                <c:pt idx="10">
                  <c:v>1467.3109999999999</c:v>
                </c:pt>
              </c:numCache>
            </c:numRef>
          </c:val>
          <c:smooth val="0"/>
          <c:extLst xmlns:c16r2="http://schemas.microsoft.com/office/drawing/2015/06/chart">
            <c:ext xmlns:c16="http://schemas.microsoft.com/office/drawing/2014/chart" uri="{C3380CC4-5D6E-409C-BE32-E72D297353CC}">
              <c16:uniqueId val="{00000006-7093-4D03-9AD3-2D5E52E5A513}"/>
            </c:ext>
          </c:extLst>
        </c:ser>
        <c:ser>
          <c:idx val="1"/>
          <c:order val="1"/>
          <c:tx>
            <c:strRef>
              <c:f>'מוסדות תרבות'!$B$3</c:f>
              <c:strCache>
                <c:ptCount val="1"/>
                <c:pt idx="0">
                  <c:v>ביקורים בתיאטראות</c:v>
                </c:pt>
              </c:strCache>
            </c:strRef>
          </c:tx>
          <c:spPr>
            <a:ln w="41275">
              <a:solidFill>
                <a:srgbClr val="826300"/>
              </a:solidFill>
            </a:ln>
          </c:spPr>
          <c:marker>
            <c:symbol val="square"/>
            <c:size val="6"/>
            <c:spPr>
              <a:solidFill>
                <a:srgbClr val="826300"/>
              </a:solidFill>
              <a:ln w="0">
                <a:solidFill>
                  <a:srgbClr val="826300"/>
                </a:solidFill>
              </a:ln>
            </c:spPr>
          </c:marker>
          <c:dLbls>
            <c:dLbl>
              <c:idx val="5"/>
              <c:layout>
                <c:manualLayout>
                  <c:x val="-3.3782156540777229E-2"/>
                  <c:y val="4.24487162568365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093-4D03-9AD3-2D5E52E5A513}"/>
                </c:ext>
              </c:extLst>
            </c:dLbl>
            <c:dLbl>
              <c:idx val="9"/>
              <c:layout>
                <c:manualLayout>
                  <c:x val="-3.6583358114718419E-2"/>
                  <c:y val="-4.31856772093432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093-4D03-9AD3-2D5E52E5A513}"/>
                </c:ext>
              </c:extLst>
            </c:dLbl>
            <c:dLbl>
              <c:idx val="10"/>
              <c:layout>
                <c:manualLayout>
                  <c:x val="-2.5636450616086784E-2"/>
                  <c:y val="-5.01939911142392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093-4D03-9AD3-2D5E52E5A513}"/>
                </c:ext>
              </c:extLst>
            </c:dLbl>
            <c:dLbl>
              <c:idx val="11"/>
              <c:layout>
                <c:manualLayout>
                  <c:x val="-3.1026936026936028E-2"/>
                  <c:y val="2.757793206883622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093-4D03-9AD3-2D5E52E5A513}"/>
                </c:ext>
              </c:extLst>
            </c:dLbl>
            <c:dLbl>
              <c:idx val="13"/>
              <c:layout>
                <c:manualLayout>
                  <c:x val="-3.0189329782053107E-2"/>
                  <c:y val="3.3413970844005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093-4D03-9AD3-2D5E52E5A513}"/>
                </c:ext>
              </c:extLst>
            </c:dLbl>
            <c:dLbl>
              <c:idx val="14"/>
              <c:layout>
                <c:manualLayout>
                  <c:x val="-3.4228135276193922E-2"/>
                  <c:y val="-4.4671599784966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093-4D03-9AD3-2D5E52E5A513}"/>
                </c:ext>
              </c:extLst>
            </c:dLbl>
            <c:dLbl>
              <c:idx val="15"/>
              <c:layout>
                <c:manualLayout>
                  <c:x val="-1.9724086213361261E-2"/>
                  <c:y val="-4.65964645985517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093-4D03-9AD3-2D5E52E5A513}"/>
                </c:ext>
              </c:extLst>
            </c:dLbl>
            <c:numFmt formatCode="#,##0" sourceLinked="0"/>
            <c:spPr>
              <a:noFill/>
              <a:ln>
                <a:noFill/>
              </a:ln>
              <a:effectLst/>
            </c:spPr>
            <c:txPr>
              <a:bodyPr/>
              <a:lstStyle/>
              <a:p>
                <a:pPr>
                  <a:defRPr b="1">
                    <a:solidFill>
                      <a:srgbClr val="8263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תרבות'!$O$1:$S$1)</c:f>
              <c:numCache>
                <c:formatCode>General</c:formatCode>
                <c:ptCount val="11"/>
                <c:pt idx="0">
                  <c:v>2000</c:v>
                </c:pt>
                <c:pt idx="1">
                  <c:v>2002</c:v>
                </c:pt>
                <c:pt idx="2">
                  <c:v>2004</c:v>
                </c:pt>
                <c:pt idx="3">
                  <c:v>2006</c:v>
                </c:pt>
                <c:pt idx="4">
                  <c:v>2008</c:v>
                </c:pt>
                <c:pt idx="5">
                  <c:v>2010</c:v>
                </c:pt>
                <c:pt idx="6">
                  <c:v>2012</c:v>
                </c:pt>
                <c:pt idx="7">
                  <c:v>2013</c:v>
                </c:pt>
                <c:pt idx="8">
                  <c:v>2014</c:v>
                </c:pt>
                <c:pt idx="9">
                  <c:v>2015</c:v>
                </c:pt>
                <c:pt idx="10">
                  <c:v>2016</c:v>
                </c:pt>
              </c:numCache>
            </c:numRef>
          </c:cat>
          <c:val>
            <c:numRef>
              <c:f>('מוסדות תרבות'!$C$3,'מוסדות תרבות'!$E$3,'מוסדות תרבות'!$G$3,'מוסדות תרבות'!$I$3,'מוסדות תרבות'!$K$3,'מוסדות תרבות'!$M$3,'מוסדות תרבות'!$O$3:$S$3)</c:f>
              <c:numCache>
                <c:formatCode>General</c:formatCode>
                <c:ptCount val="11"/>
                <c:pt idx="0">
                  <c:v>1300.7139999999999</c:v>
                </c:pt>
                <c:pt idx="1">
                  <c:v>1298.6759999999999</c:v>
                </c:pt>
                <c:pt idx="2">
                  <c:v>1351.2139999999999</c:v>
                </c:pt>
                <c:pt idx="3">
                  <c:v>1409.05</c:v>
                </c:pt>
                <c:pt idx="4">
                  <c:v>1544.89</c:v>
                </c:pt>
                <c:pt idx="5">
                  <c:v>1131.933</c:v>
                </c:pt>
                <c:pt idx="6">
                  <c:v>1574.3620000000001</c:v>
                </c:pt>
                <c:pt idx="7">
                  <c:v>1561.59</c:v>
                </c:pt>
                <c:pt idx="8">
                  <c:v>1541.222</c:v>
                </c:pt>
                <c:pt idx="9">
                  <c:v>1660.9929999999999</c:v>
                </c:pt>
                <c:pt idx="10">
                  <c:v>1717.3920000000001</c:v>
                </c:pt>
              </c:numCache>
            </c:numRef>
          </c:val>
          <c:smooth val="0"/>
          <c:extLst xmlns:c16r2="http://schemas.microsoft.com/office/drawing/2015/06/chart">
            <c:ext xmlns:c16="http://schemas.microsoft.com/office/drawing/2014/chart" uri="{C3380CC4-5D6E-409C-BE32-E72D297353CC}">
              <c16:uniqueId val="{0000000E-7093-4D03-9AD3-2D5E52E5A513}"/>
            </c:ext>
          </c:extLst>
        </c:ser>
        <c:ser>
          <c:idx val="2"/>
          <c:order val="2"/>
          <c:tx>
            <c:strRef>
              <c:f>'מוסדות תרבות'!$B$4</c:f>
              <c:strCache>
                <c:ptCount val="1"/>
                <c:pt idx="0">
                  <c:v>ביקורים באופרה ובתזמורת</c:v>
                </c:pt>
              </c:strCache>
            </c:strRef>
          </c:tx>
          <c:spPr>
            <a:ln w="41275">
              <a:solidFill>
                <a:srgbClr val="157BB6"/>
              </a:solidFill>
            </a:ln>
          </c:spPr>
          <c:marker>
            <c:symbol val="square"/>
            <c:size val="5"/>
            <c:spPr>
              <a:solidFill>
                <a:srgbClr val="157BB6"/>
              </a:solidFill>
              <a:ln>
                <a:solidFill>
                  <a:srgbClr val="157BB6"/>
                </a:solidFill>
              </a:ln>
            </c:spPr>
          </c:marker>
          <c:dLbls>
            <c:numFmt formatCode="#,##0" sourceLinked="0"/>
            <c:spPr>
              <a:noFill/>
              <a:ln>
                <a:noFill/>
              </a:ln>
              <a:effectLst/>
            </c:spPr>
            <c:txPr>
              <a:bodyPr/>
              <a:lstStyle/>
              <a:p>
                <a:pPr>
                  <a:defRPr b="1">
                    <a:solidFill>
                      <a:srgbClr val="157BB6"/>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תרבות'!$O$1:$S$1)</c:f>
              <c:numCache>
                <c:formatCode>General</c:formatCode>
                <c:ptCount val="11"/>
                <c:pt idx="0">
                  <c:v>2000</c:v>
                </c:pt>
                <c:pt idx="1">
                  <c:v>2002</c:v>
                </c:pt>
                <c:pt idx="2">
                  <c:v>2004</c:v>
                </c:pt>
                <c:pt idx="3">
                  <c:v>2006</c:v>
                </c:pt>
                <c:pt idx="4">
                  <c:v>2008</c:v>
                </c:pt>
                <c:pt idx="5">
                  <c:v>2010</c:v>
                </c:pt>
                <c:pt idx="6">
                  <c:v>2012</c:v>
                </c:pt>
                <c:pt idx="7">
                  <c:v>2013</c:v>
                </c:pt>
                <c:pt idx="8">
                  <c:v>2014</c:v>
                </c:pt>
                <c:pt idx="9">
                  <c:v>2015</c:v>
                </c:pt>
                <c:pt idx="10">
                  <c:v>2016</c:v>
                </c:pt>
              </c:numCache>
            </c:numRef>
          </c:cat>
          <c:val>
            <c:numRef>
              <c:f>('מוסדות תרבות'!$C$4,'מוסדות תרבות'!$E$4,'מוסדות תרבות'!$G$4,'מוסדות תרבות'!$I$4,'מוסדות תרבות'!$K$4,'מוסדות תרבות'!$M$4,'מוסדות תרבות'!$O$4:$S$4)</c:f>
              <c:numCache>
                <c:formatCode>General</c:formatCode>
                <c:ptCount val="11"/>
                <c:pt idx="0">
                  <c:v>480.00099999999998</c:v>
                </c:pt>
                <c:pt idx="1">
                  <c:v>455.93400000000003</c:v>
                </c:pt>
                <c:pt idx="2">
                  <c:v>567.96199999999999</c:v>
                </c:pt>
                <c:pt idx="3">
                  <c:v>543.09299999999996</c:v>
                </c:pt>
                <c:pt idx="4">
                  <c:v>609.16700000000003</c:v>
                </c:pt>
                <c:pt idx="5">
                  <c:v>421.24299999999999</c:v>
                </c:pt>
                <c:pt idx="6">
                  <c:v>383.99099999999999</c:v>
                </c:pt>
                <c:pt idx="7">
                  <c:v>475.56700000000001</c:v>
                </c:pt>
                <c:pt idx="8">
                  <c:v>381.77</c:v>
                </c:pt>
                <c:pt idx="9">
                  <c:v>395.18200000000002</c:v>
                </c:pt>
                <c:pt idx="10">
                  <c:v>384.48200000000003</c:v>
                </c:pt>
              </c:numCache>
            </c:numRef>
          </c:val>
          <c:smooth val="0"/>
          <c:extLst xmlns:c16r2="http://schemas.microsoft.com/office/drawing/2015/06/chart">
            <c:ext xmlns:c16="http://schemas.microsoft.com/office/drawing/2014/chart" uri="{C3380CC4-5D6E-409C-BE32-E72D297353CC}">
              <c16:uniqueId val="{0000000F-7093-4D03-9AD3-2D5E52E5A513}"/>
            </c:ext>
          </c:extLst>
        </c:ser>
        <c:dLbls>
          <c:showLegendKey val="0"/>
          <c:showVal val="0"/>
          <c:showCatName val="0"/>
          <c:showSerName val="0"/>
          <c:showPercent val="0"/>
          <c:showBubbleSize val="0"/>
        </c:dLbls>
        <c:marker val="1"/>
        <c:smooth val="0"/>
        <c:axId val="192491520"/>
        <c:axId val="192493056"/>
      </c:lineChart>
      <c:catAx>
        <c:axId val="192491520"/>
        <c:scaling>
          <c:orientation val="minMax"/>
        </c:scaling>
        <c:delete val="0"/>
        <c:axPos val="b"/>
        <c:numFmt formatCode="General" sourceLinked="1"/>
        <c:majorTickMark val="out"/>
        <c:minorTickMark val="none"/>
        <c:tickLblPos val="nextTo"/>
        <c:crossAx val="192493056"/>
        <c:crosses val="autoZero"/>
        <c:auto val="1"/>
        <c:lblAlgn val="ctr"/>
        <c:lblOffset val="100"/>
        <c:noMultiLvlLbl val="0"/>
      </c:catAx>
      <c:valAx>
        <c:axId val="192493056"/>
        <c:scaling>
          <c:orientation val="minMax"/>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ביקורים (אלפים)</a:t>
                </a:r>
              </a:p>
            </c:rich>
          </c:tx>
          <c:layout>
            <c:manualLayout>
              <c:xMode val="edge"/>
              <c:yMode val="edge"/>
              <c:x val="0"/>
              <c:y val="2.1406753868554521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92491520"/>
        <c:crosses val="autoZero"/>
        <c:crossBetween val="between"/>
      </c:valAx>
    </c:plotArea>
    <c:plotVisOnly val="1"/>
    <c:dispBlanksAs val="gap"/>
    <c:showDLblsOverMax val="0"/>
  </c:chart>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16857816445172E-2"/>
          <c:y val="8.9368835409843556E-2"/>
          <c:w val="0.93109901759040381"/>
          <c:h val="0.71131244362679102"/>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5"/>
              <c:layout>
                <c:manualLayout>
                  <c:x val="-3.4942489640198859E-2"/>
                  <c:y val="-6.0757608853253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50-4ADF-8FD4-6807D682EAD0}"/>
                </c:ext>
              </c:extLst>
            </c:dLbl>
            <c:dLbl>
              <c:idx val="6"/>
              <c:layout>
                <c:manualLayout>
                  <c:x val="-3.7822259258629386E-2"/>
                  <c:y val="-5.1789678736260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50-4ADF-8FD4-6807D682EAD0}"/>
                </c:ext>
              </c:extLst>
            </c:dLbl>
            <c:dLbl>
              <c:idx val="10"/>
              <c:layout>
                <c:manualLayout>
                  <c:x val="-4.2141913686275123E-2"/>
                  <c:y val="-3.38538185022756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50-4ADF-8FD4-6807D682EAD0}"/>
                </c:ext>
              </c:extLst>
            </c:dLbl>
            <c:dLbl>
              <c:idx val="12"/>
              <c:layout>
                <c:manualLayout>
                  <c:x val="-1.4784102311185184E-2"/>
                  <c:y val="-2.18965783462854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F50-4ADF-8FD4-6807D682EAD0}"/>
                </c:ext>
              </c:extLst>
            </c:dLbl>
            <c:dLbl>
              <c:idx val="13"/>
              <c:layout>
                <c:manualLayout>
                  <c:x val="-2.8157763520885986E-2"/>
                  <c:y val="8.081405417132113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F50-4ADF-8FD4-6807D682EAD0}"/>
                </c:ext>
              </c:extLst>
            </c:dLbl>
            <c:dLbl>
              <c:idx val="15"/>
              <c:layout>
                <c:manualLayout>
                  <c:x val="-1.7847319062488761E-2"/>
                  <c:y val="-4.45603646944418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F50-4ADF-8FD4-6807D682EAD0}"/>
                </c:ext>
              </c:extLst>
            </c:dLbl>
            <c:dLbl>
              <c:idx val="17"/>
              <c:layout>
                <c:manualLayout>
                  <c:x val="-2.5457163426925847E-2"/>
                  <c:y val="1.69644521606826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F50-4ADF-8FD4-6807D682EAD0}"/>
                </c:ext>
              </c:extLst>
            </c:dLbl>
            <c:dLbl>
              <c:idx val="21"/>
              <c:layout>
                <c:manualLayout>
                  <c:x val="-2.8336986838243122E-2"/>
                  <c:y val="1.69644573257643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F50-4ADF-8FD4-6807D682EAD0}"/>
                </c:ext>
              </c:extLst>
            </c:dLbl>
            <c:dLbl>
              <c:idx val="25"/>
              <c:layout>
                <c:manualLayout>
                  <c:x val="-3.6790757526799432E-4"/>
                  <c:y val="-3.08645084632780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F50-4ADF-8FD4-6807D682EAD0}"/>
                </c:ext>
              </c:extLst>
            </c:dLbl>
            <c:dLbl>
              <c:idx val="26"/>
              <c:layout>
                <c:manualLayout>
                  <c:x val="-2.0620888916794446E-2"/>
                  <c:y val="-6.14025530894551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F50-4ADF-8FD4-6807D682EAD0}"/>
                </c:ext>
              </c:extLst>
            </c:dLbl>
            <c:dLbl>
              <c:idx val="28"/>
              <c:layout>
                <c:manualLayout>
                  <c:x val="-7.2617490083075349E-3"/>
                  <c:y val="-3.8518281346042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F50-4ADF-8FD4-6807D682EAD0}"/>
                </c:ext>
              </c:extLst>
            </c:dLbl>
            <c:numFmt formatCode="#,##0" sourceLinked="0"/>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גיליון1!$B$2:$B$30</c:f>
              <c:numCache>
                <c:formatCode>General</c:formatCode>
                <c:ptCount val="29"/>
                <c:pt idx="0">
                  <c:v>176</c:v>
                </c:pt>
                <c:pt idx="1">
                  <c:v>246</c:v>
                </c:pt>
                <c:pt idx="2">
                  <c:v>280</c:v>
                </c:pt>
                <c:pt idx="3">
                  <c:v>409</c:v>
                </c:pt>
                <c:pt idx="4">
                  <c:v>304</c:v>
                </c:pt>
                <c:pt idx="5">
                  <c:v>321</c:v>
                </c:pt>
                <c:pt idx="6">
                  <c:v>461</c:v>
                </c:pt>
                <c:pt idx="7">
                  <c:v>617</c:v>
                </c:pt>
                <c:pt idx="8">
                  <c:v>674</c:v>
                </c:pt>
                <c:pt idx="9">
                  <c:v>679</c:v>
                </c:pt>
                <c:pt idx="10">
                  <c:v>810.1</c:v>
                </c:pt>
                <c:pt idx="11">
                  <c:v>813.6</c:v>
                </c:pt>
                <c:pt idx="12">
                  <c:v>802.5</c:v>
                </c:pt>
                <c:pt idx="13">
                  <c:v>317.3</c:v>
                </c:pt>
                <c:pt idx="14">
                  <c:v>550</c:v>
                </c:pt>
                <c:pt idx="15">
                  <c:v>427.3</c:v>
                </c:pt>
                <c:pt idx="16">
                  <c:v>466.9</c:v>
                </c:pt>
                <c:pt idx="17">
                  <c:v>338.7</c:v>
                </c:pt>
                <c:pt idx="18">
                  <c:v>558.20000000000005</c:v>
                </c:pt>
                <c:pt idx="19">
                  <c:v>505.4</c:v>
                </c:pt>
                <c:pt idx="20">
                  <c:v>404.5</c:v>
                </c:pt>
                <c:pt idx="21">
                  <c:v>379</c:v>
                </c:pt>
                <c:pt idx="22">
                  <c:v>612.9</c:v>
                </c:pt>
                <c:pt idx="23">
                  <c:v>670.5</c:v>
                </c:pt>
                <c:pt idx="24">
                  <c:v>850.3</c:v>
                </c:pt>
                <c:pt idx="25">
                  <c:v>726.2</c:v>
                </c:pt>
                <c:pt idx="26" formatCode="0.0">
                  <c:v>534.4</c:v>
                </c:pt>
                <c:pt idx="27" formatCode="0">
                  <c:v>669.7</c:v>
                </c:pt>
                <c:pt idx="28" formatCode="0">
                  <c:v>518.1</c:v>
                </c:pt>
              </c:numCache>
            </c:numRef>
          </c:val>
          <c:smooth val="0"/>
          <c:extLst xmlns:c16r2="http://schemas.microsoft.com/office/drawing/2015/06/chart">
            <c:ext xmlns:c16="http://schemas.microsoft.com/office/drawing/2014/chart" uri="{C3380CC4-5D6E-409C-BE32-E72D297353CC}">
              <c16:uniqueId val="{0000000B-BF50-4ADF-8FD4-6807D682EAD0}"/>
            </c:ext>
          </c:extLst>
        </c:ser>
        <c:ser>
          <c:idx val="1"/>
          <c:order val="1"/>
          <c:tx>
            <c:strRef>
              <c:f>גיליון1!$C$1</c:f>
              <c:strCache>
                <c:ptCount val="1"/>
                <c:pt idx="0">
                  <c:v>למגורים</c:v>
                </c:pt>
              </c:strCache>
            </c:strRef>
          </c:tx>
          <c:spPr>
            <a:ln>
              <a:solidFill>
                <a:srgbClr val="D14441"/>
              </a:solidFill>
            </a:ln>
          </c:spPr>
          <c:marker>
            <c:symbol val="triangle"/>
            <c:size val="10"/>
            <c:spPr>
              <a:solidFill>
                <a:srgbClr val="D14441"/>
              </a:solidFill>
              <a:ln>
                <a:noFill/>
              </a:ln>
            </c:spPr>
          </c:marker>
          <c:dLbls>
            <c:dLbl>
              <c:idx val="0"/>
              <c:layout>
                <c:manualLayout>
                  <c:x val="-2.689704823614111E-2"/>
                  <c:y val="1.9953762199680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F50-4ADF-8FD4-6807D682EAD0}"/>
                </c:ext>
              </c:extLst>
            </c:dLbl>
            <c:dLbl>
              <c:idx val="1"/>
              <c:layout>
                <c:manualLayout>
                  <c:x val="-1.969762419006478E-2"/>
                  <c:y val="4.0878932472663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F50-4ADF-8FD4-6807D682EAD0}"/>
                </c:ext>
              </c:extLst>
            </c:dLbl>
            <c:dLbl>
              <c:idx val="4"/>
              <c:layout>
                <c:manualLayout>
                  <c:x val="-2.5457163426925871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F50-4ADF-8FD4-6807D682EAD0}"/>
                </c:ext>
              </c:extLst>
            </c:dLbl>
            <c:dLbl>
              <c:idx val="5"/>
              <c:layout>
                <c:manualLayout>
                  <c:x val="-2.689704823614111E-2"/>
                  <c:y val="6.77827228236410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F50-4ADF-8FD4-6807D682EAD0}"/>
                </c:ext>
              </c:extLst>
            </c:dLbl>
            <c:dLbl>
              <c:idx val="6"/>
              <c:layout>
                <c:manualLayout>
                  <c:x val="-2.257739380849532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F50-4ADF-8FD4-6807D682EAD0}"/>
                </c:ext>
              </c:extLst>
            </c:dLbl>
            <c:dLbl>
              <c:idx val="13"/>
              <c:layout>
                <c:manualLayout>
                  <c:x val="-2.7743065594122551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F50-4ADF-8FD4-6807D682EAD0}"/>
                </c:ext>
              </c:extLst>
            </c:dLbl>
            <c:dLbl>
              <c:idx val="14"/>
              <c:layout>
                <c:manualLayout>
                  <c:x val="-3.1216702663786896E-2"/>
                  <c:y val="-9.939338190295240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F50-4ADF-8FD4-6807D682EAD0}"/>
                </c:ext>
              </c:extLst>
            </c:dLbl>
            <c:dLbl>
              <c:idx val="15"/>
              <c:layout>
                <c:manualLayout>
                  <c:x val="-2.5457163426925847E-2"/>
                  <c:y val="2.29430722386777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F50-4ADF-8FD4-6807D682EAD0}"/>
                </c:ext>
              </c:extLst>
            </c:dLbl>
            <c:dLbl>
              <c:idx val="16"/>
              <c:layout>
                <c:manualLayout>
                  <c:x val="-2.8336933045356373E-2"/>
                  <c:y val="-1.59179582682902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F50-4ADF-8FD4-6807D682EAD0}"/>
                </c:ext>
              </c:extLst>
            </c:dLbl>
            <c:dLbl>
              <c:idx val="17"/>
              <c:layout>
                <c:manualLayout>
                  <c:x val="-3.206272002176834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F50-4ADF-8FD4-6807D682EAD0}"/>
                </c:ext>
              </c:extLst>
            </c:dLbl>
            <c:dLbl>
              <c:idx val="18"/>
              <c:layout>
                <c:manualLayout>
                  <c:x val="-1.9697624190064794E-2"/>
                  <c:y val="-2.4885888385282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BF50-4ADF-8FD4-6807D682EAD0}"/>
                </c:ext>
              </c:extLst>
            </c:dLbl>
            <c:dLbl>
              <c:idx val="19"/>
              <c:layout>
                <c:manualLayout>
                  <c:x val="-4.6461568113920965E-2"/>
                  <c:y val="1.69644521606826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F50-4ADF-8FD4-6807D682EAD0}"/>
                </c:ext>
              </c:extLst>
            </c:dLbl>
            <c:dLbl>
              <c:idx val="20"/>
              <c:layout>
                <c:manualLayout>
                  <c:x val="-4.0702028877060016E-2"/>
                  <c:y val="1.9953762199680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F50-4ADF-8FD4-6807D682EAD0}"/>
                </c:ext>
              </c:extLst>
            </c:dLbl>
            <c:dLbl>
              <c:idx val="21"/>
              <c:layout>
                <c:manualLayout>
                  <c:x val="-2.1983526357261602E-2"/>
                  <c:y val="2.89216923166729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F50-4ADF-8FD4-6807D682EAD0}"/>
                </c:ext>
              </c:extLst>
            </c:dLbl>
            <c:dLbl>
              <c:idx val="22"/>
              <c:layout>
                <c:manualLayout>
                  <c:x val="-1.6223987120400553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F50-4ADF-8FD4-6807D682EAD0}"/>
                </c:ext>
              </c:extLst>
            </c:dLbl>
            <c:dLbl>
              <c:idx val="24"/>
              <c:layout>
                <c:manualLayout>
                  <c:x val="-2.3423411166476761E-2"/>
                  <c:y val="-2.4885888385282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F50-4ADF-8FD4-6807D682EAD0}"/>
                </c:ext>
              </c:extLst>
            </c:dLbl>
            <c:dLbl>
              <c:idx val="25"/>
              <c:layout>
                <c:manualLayout>
                  <c:x val="-9.6013106353065505E-3"/>
                  <c:y val="-4.8800368697263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F50-4ADF-8FD4-6807D682EAD0}"/>
                </c:ext>
              </c:extLst>
            </c:dLbl>
            <c:numFmt formatCode="#,##0" sourceLinked="0"/>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גיליון1!$C$2:$C$30</c:f>
              <c:numCache>
                <c:formatCode>General</c:formatCode>
                <c:ptCount val="29"/>
                <c:pt idx="0">
                  <c:v>127</c:v>
                </c:pt>
                <c:pt idx="1">
                  <c:v>197</c:v>
                </c:pt>
                <c:pt idx="2">
                  <c:v>156</c:v>
                </c:pt>
                <c:pt idx="3">
                  <c:v>194</c:v>
                </c:pt>
                <c:pt idx="4">
                  <c:v>130</c:v>
                </c:pt>
                <c:pt idx="5">
                  <c:v>143</c:v>
                </c:pt>
                <c:pt idx="6">
                  <c:v>175</c:v>
                </c:pt>
                <c:pt idx="7">
                  <c:v>327</c:v>
                </c:pt>
                <c:pt idx="8">
                  <c:v>346</c:v>
                </c:pt>
                <c:pt idx="9">
                  <c:v>360</c:v>
                </c:pt>
                <c:pt idx="10">
                  <c:v>420.3</c:v>
                </c:pt>
                <c:pt idx="11">
                  <c:v>501.2</c:v>
                </c:pt>
                <c:pt idx="12">
                  <c:v>415.7</c:v>
                </c:pt>
                <c:pt idx="13">
                  <c:v>236.4</c:v>
                </c:pt>
                <c:pt idx="14">
                  <c:v>364</c:v>
                </c:pt>
                <c:pt idx="15">
                  <c:v>387.2</c:v>
                </c:pt>
                <c:pt idx="16">
                  <c:v>403.3</c:v>
                </c:pt>
                <c:pt idx="17">
                  <c:v>216.9</c:v>
                </c:pt>
                <c:pt idx="18">
                  <c:v>411.7</c:v>
                </c:pt>
                <c:pt idx="19">
                  <c:v>317.89999999999998</c:v>
                </c:pt>
                <c:pt idx="20">
                  <c:v>297.39999999999998</c:v>
                </c:pt>
                <c:pt idx="21">
                  <c:v>288.10000000000002</c:v>
                </c:pt>
                <c:pt idx="22">
                  <c:v>431.1</c:v>
                </c:pt>
                <c:pt idx="23">
                  <c:v>482.3</c:v>
                </c:pt>
                <c:pt idx="24">
                  <c:v>500</c:v>
                </c:pt>
                <c:pt idx="25">
                  <c:v>433.3</c:v>
                </c:pt>
                <c:pt idx="26" formatCode="0.0">
                  <c:v>370.4</c:v>
                </c:pt>
                <c:pt idx="27" formatCode="0">
                  <c:v>404.9</c:v>
                </c:pt>
                <c:pt idx="28" formatCode="0">
                  <c:v>306.60000000000002</c:v>
                </c:pt>
              </c:numCache>
            </c:numRef>
          </c:val>
          <c:smooth val="0"/>
          <c:extLst xmlns:c16r2="http://schemas.microsoft.com/office/drawing/2015/06/chart">
            <c:ext xmlns:c16="http://schemas.microsoft.com/office/drawing/2014/chart" uri="{C3380CC4-5D6E-409C-BE32-E72D297353CC}">
              <c16:uniqueId val="{0000001D-BF50-4ADF-8FD4-6807D682EAD0}"/>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w="25400">
                <a:solidFill>
                  <a:srgbClr val="002060"/>
                </a:solidFill>
              </a:ln>
            </c:spPr>
          </c:marker>
          <c:dLbls>
            <c:dLbl>
              <c:idx val="0"/>
              <c:layout>
                <c:manualLayout>
                  <c:x val="-2.7656672505569631E-2"/>
                  <c:y val="1.292888360803601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F50-4ADF-8FD4-6807D682EAD0}"/>
                </c:ext>
              </c:extLst>
            </c:dLbl>
            <c:dLbl>
              <c:idx val="1"/>
              <c:layout>
                <c:manualLayout>
                  <c:x val="-2.1897133268708582E-2"/>
                  <c:y val="2.78754338030237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BF50-4ADF-8FD4-6807D682EAD0}"/>
                </c:ext>
              </c:extLst>
            </c:dLbl>
            <c:dLbl>
              <c:idx val="2"/>
              <c:layout>
                <c:manualLayout>
                  <c:x val="-2.6303180784907287E-2"/>
                  <c:y val="3.68433639200164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BF50-4ADF-8FD4-6807D682EAD0}"/>
                </c:ext>
              </c:extLst>
            </c:dLbl>
            <c:dLbl>
              <c:idx val="4"/>
              <c:layout>
                <c:manualLayout>
                  <c:x val="-3.206272002176834E-2"/>
                  <c:y val="-2.59321468989321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BF50-4ADF-8FD4-6807D682EAD0}"/>
                </c:ext>
              </c:extLst>
            </c:dLbl>
            <c:dLbl>
              <c:idx val="5"/>
              <c:layout>
                <c:manualLayout>
                  <c:x val="-2.7743065594122551E-2"/>
                  <c:y val="-3.78893870549223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F50-4ADF-8FD4-6807D682EAD0}"/>
                </c:ext>
              </c:extLst>
            </c:dLbl>
            <c:dLbl>
              <c:idx val="6"/>
              <c:layout>
                <c:manualLayout>
                  <c:x val="-3.7822259258629386E-2"/>
                  <c:y val="-1.99535268209370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BF50-4ADF-8FD4-6807D682EAD0}"/>
                </c:ext>
              </c:extLst>
            </c:dLbl>
            <c:dLbl>
              <c:idx val="9"/>
              <c:layout>
                <c:manualLayout>
                  <c:x val="-2.4863295975692076E-2"/>
                  <c:y val="3.98326739590139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BF50-4ADF-8FD4-6807D682EAD0}"/>
                </c:ext>
              </c:extLst>
            </c:dLbl>
            <c:dLbl>
              <c:idx val="14"/>
              <c:layout>
                <c:manualLayout>
                  <c:x val="-2.4017278617710584E-2"/>
                  <c:y val="-3.19107669769272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BF50-4ADF-8FD4-6807D682EAD0}"/>
                </c:ext>
              </c:extLst>
            </c:dLbl>
            <c:dLbl>
              <c:idx val="15"/>
              <c:layout>
                <c:manualLayout>
                  <c:x val="-2.5370770338372931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BF50-4ADF-8FD4-6807D682EAD0}"/>
                </c:ext>
              </c:extLst>
            </c:dLbl>
            <c:dLbl>
              <c:idx val="16"/>
              <c:layout>
                <c:manualLayout>
                  <c:x val="-2.1051115910727142E-2"/>
                  <c:y val="2.48861237640262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BF50-4ADF-8FD4-6807D682EAD0}"/>
                </c:ext>
              </c:extLst>
            </c:dLbl>
            <c:dLbl>
              <c:idx val="23"/>
              <c:layout>
                <c:manualLayout>
                  <c:x val="-1.9697624190064794E-2"/>
                  <c:y val="3.68433639200164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BF50-4ADF-8FD4-6807D682EAD0}"/>
                </c:ext>
              </c:extLst>
            </c:dLbl>
            <c:dLbl>
              <c:idx val="24"/>
              <c:layout>
                <c:manualLayout>
                  <c:x val="-2.9776817854571529E-2"/>
                  <c:y val="-2.29428368599345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BF50-4ADF-8FD4-6807D682EAD0}"/>
                </c:ext>
              </c:extLst>
            </c:dLbl>
            <c:dLbl>
              <c:idx val="25"/>
              <c:layout>
                <c:manualLayout>
                  <c:x val="-8.6393088552915772E-3"/>
                  <c:y val="-2.89214569379296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BF50-4ADF-8FD4-6807D682EAD0}"/>
                </c:ext>
              </c:extLst>
            </c:dLbl>
            <c:numFmt formatCode="#,##0" sourceLinked="0"/>
            <c:spPr>
              <a:noFill/>
              <a:ln>
                <a:noFill/>
              </a:ln>
              <a:effectLst/>
            </c:spPr>
            <c:txPr>
              <a:bodyPr/>
              <a:lstStyle/>
              <a:p>
                <a:pPr>
                  <a:defRPr sz="1000">
                    <a:solidFill>
                      <a:srgbClr val="00206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גיליון1!$D$2:$D$30</c:f>
              <c:numCache>
                <c:formatCode>General</c:formatCode>
                <c:ptCount val="29"/>
                <c:pt idx="0">
                  <c:v>49</c:v>
                </c:pt>
                <c:pt idx="1">
                  <c:v>49</c:v>
                </c:pt>
                <c:pt idx="2">
                  <c:v>124</c:v>
                </c:pt>
                <c:pt idx="3">
                  <c:v>215</c:v>
                </c:pt>
                <c:pt idx="4">
                  <c:v>174</c:v>
                </c:pt>
                <c:pt idx="5">
                  <c:v>178</c:v>
                </c:pt>
                <c:pt idx="6">
                  <c:v>286</c:v>
                </c:pt>
                <c:pt idx="7">
                  <c:v>290</c:v>
                </c:pt>
                <c:pt idx="8">
                  <c:v>328</c:v>
                </c:pt>
                <c:pt idx="9">
                  <c:v>319</c:v>
                </c:pt>
                <c:pt idx="10">
                  <c:v>390</c:v>
                </c:pt>
                <c:pt idx="11">
                  <c:v>312.40000000000003</c:v>
                </c:pt>
                <c:pt idx="12">
                  <c:v>386.8</c:v>
                </c:pt>
                <c:pt idx="13">
                  <c:v>80.900000000000006</c:v>
                </c:pt>
                <c:pt idx="14">
                  <c:v>186</c:v>
                </c:pt>
                <c:pt idx="15">
                  <c:v>40.100000000000023</c:v>
                </c:pt>
                <c:pt idx="16">
                  <c:v>63.599999999999966</c:v>
                </c:pt>
                <c:pt idx="17">
                  <c:v>121.79999999999998</c:v>
                </c:pt>
                <c:pt idx="18">
                  <c:v>146.50000000000006</c:v>
                </c:pt>
                <c:pt idx="19">
                  <c:v>187.5</c:v>
                </c:pt>
                <c:pt idx="20">
                  <c:v>107.1</c:v>
                </c:pt>
                <c:pt idx="21">
                  <c:v>90.899999999999977</c:v>
                </c:pt>
                <c:pt idx="22">
                  <c:v>181.79999999999995</c:v>
                </c:pt>
                <c:pt idx="23">
                  <c:v>188.2</c:v>
                </c:pt>
                <c:pt idx="24">
                  <c:v>350.29999999999995</c:v>
                </c:pt>
                <c:pt idx="25">
                  <c:v>293</c:v>
                </c:pt>
                <c:pt idx="26" formatCode="0.0">
                  <c:v>164</c:v>
                </c:pt>
                <c:pt idx="27" formatCode="0">
                  <c:v>264.8</c:v>
                </c:pt>
                <c:pt idx="28" formatCode="0">
                  <c:v>211.5</c:v>
                </c:pt>
              </c:numCache>
            </c:numRef>
          </c:val>
          <c:smooth val="0"/>
          <c:extLst xmlns:c16r2="http://schemas.microsoft.com/office/drawing/2015/06/chart">
            <c:ext xmlns:c16="http://schemas.microsoft.com/office/drawing/2014/chart" uri="{C3380CC4-5D6E-409C-BE32-E72D297353CC}">
              <c16:uniqueId val="{0000002B-BF50-4ADF-8FD4-6807D682EAD0}"/>
            </c:ext>
          </c:extLst>
        </c:ser>
        <c:dLbls>
          <c:showLegendKey val="0"/>
          <c:showVal val="0"/>
          <c:showCatName val="0"/>
          <c:showSerName val="0"/>
          <c:showPercent val="0"/>
          <c:showBubbleSize val="0"/>
        </c:dLbls>
        <c:marker val="1"/>
        <c:smooth val="0"/>
        <c:axId val="194004096"/>
        <c:axId val="194005632"/>
      </c:lineChart>
      <c:catAx>
        <c:axId val="194004096"/>
        <c:scaling>
          <c:orientation val="minMax"/>
        </c:scaling>
        <c:delete val="0"/>
        <c:axPos val="b"/>
        <c:numFmt formatCode="General" sourceLinked="1"/>
        <c:majorTickMark val="out"/>
        <c:minorTickMark val="none"/>
        <c:tickLblPos val="nextTo"/>
        <c:txPr>
          <a:bodyPr/>
          <a:lstStyle/>
          <a:p>
            <a:pPr>
              <a:defRPr sz="1200"/>
            </a:pPr>
            <a:endParaRPr lang="he-IL"/>
          </a:p>
        </c:txPr>
        <c:crossAx val="194005632"/>
        <c:crosses val="autoZero"/>
        <c:auto val="1"/>
        <c:lblAlgn val="ctr"/>
        <c:lblOffset val="100"/>
        <c:noMultiLvlLbl val="0"/>
      </c:catAx>
      <c:valAx>
        <c:axId val="194005632"/>
        <c:scaling>
          <c:orientation val="minMax"/>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9.044249524909845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194004096"/>
        <c:crosses val="autoZero"/>
        <c:crossBetween val="between"/>
      </c:valAx>
    </c:plotArea>
    <c:legend>
      <c:legendPos val="b"/>
      <c:layout>
        <c:manualLayout>
          <c:xMode val="edge"/>
          <c:yMode val="edge"/>
          <c:x val="0.32010756247623956"/>
          <c:y val="0.9240755136722355"/>
          <c:w val="0.41621026853284809"/>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5889125000341E-2"/>
          <c:y val="9.0685586591743222E-2"/>
          <c:w val="0.91602469290839128"/>
          <c:h val="0.72625899382177872"/>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3"/>
              <c:layout>
                <c:manualLayout>
                  <c:x val="-2.8095780684001974E-2"/>
                  <c:y val="-3.85696316228517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9E5-499F-A3F5-E2FCB2CCE44A}"/>
                </c:ext>
              </c:extLst>
            </c:dLbl>
            <c:dLbl>
              <c:idx val="6"/>
              <c:layout>
                <c:manualLayout>
                  <c:x val="-2.3776126256356184E-2"/>
                  <c:y val="-6.24841119348321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9E5-499F-A3F5-E2FCB2CCE44A}"/>
                </c:ext>
              </c:extLst>
            </c:dLbl>
            <c:dLbl>
              <c:idx val="8"/>
              <c:layout>
                <c:manualLayout>
                  <c:x val="-3.6735089539293553E-2"/>
                  <c:y val="-5.35161818178394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9E5-499F-A3F5-E2FCB2CCE44A}"/>
                </c:ext>
              </c:extLst>
            </c:dLbl>
            <c:dLbl>
              <c:idx val="11"/>
              <c:layout>
                <c:manualLayout>
                  <c:x val="-2.9535665493217237E-2"/>
                  <c:y val="-3.2591011544856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9E5-499F-A3F5-E2FCB2CCE44A}"/>
                </c:ext>
              </c:extLst>
            </c:dLbl>
            <c:dLbl>
              <c:idx val="17"/>
              <c:layout>
                <c:manualLayout>
                  <c:x val="-2.5216011065571448E-2"/>
                  <c:y val="-3.55803215838541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9E5-499F-A3F5-E2FCB2CCE44A}"/>
                </c:ext>
              </c:extLst>
            </c:dLbl>
            <c:dLbl>
              <c:idx val="22"/>
              <c:layout>
                <c:manualLayout>
                  <c:x val="-1.5136817401064607E-2"/>
                  <c:y val="-3.55803215838541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9E5-499F-A3F5-E2FCB2CCE44A}"/>
                </c:ext>
              </c:extLst>
            </c:dLbl>
            <c:dLbl>
              <c:idx val="23"/>
              <c:layout>
                <c:manualLayout>
                  <c:x val="-2.6655895874786711E-2"/>
                  <c:y val="-5.35161818178394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9E5-499F-A3F5-E2FCB2CCE44A}"/>
                </c:ext>
              </c:extLst>
            </c:dLbl>
            <c:dLbl>
              <c:idx val="26"/>
              <c:layout>
                <c:manualLayout>
                  <c:x val="-3.1414864149003512E-2"/>
                  <c:y val="-3.94510259094018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9E5-499F-A3F5-E2FCB2CCE44A}"/>
                </c:ext>
              </c:extLst>
            </c:dLbl>
            <c:dLbl>
              <c:idx val="28"/>
              <c:layout>
                <c:manualLayout>
                  <c:x val="0"/>
                  <c:y val="-3.326262968831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9E5-499F-A3F5-E2FCB2CCE44A}"/>
                </c:ext>
              </c:extLst>
            </c:dLbl>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גיליון1!$B$2:$B$30</c:f>
              <c:numCache>
                <c:formatCode>0</c:formatCode>
                <c:ptCount val="29"/>
                <c:pt idx="0">
                  <c:v>146</c:v>
                </c:pt>
                <c:pt idx="1">
                  <c:v>195</c:v>
                </c:pt>
                <c:pt idx="2">
                  <c:v>224</c:v>
                </c:pt>
                <c:pt idx="3">
                  <c:v>190</c:v>
                </c:pt>
                <c:pt idx="4">
                  <c:v>417</c:v>
                </c:pt>
                <c:pt idx="5">
                  <c:v>400</c:v>
                </c:pt>
                <c:pt idx="6">
                  <c:v>273</c:v>
                </c:pt>
                <c:pt idx="7">
                  <c:v>341</c:v>
                </c:pt>
                <c:pt idx="8">
                  <c:v>397</c:v>
                </c:pt>
                <c:pt idx="9">
                  <c:v>599</c:v>
                </c:pt>
                <c:pt idx="10">
                  <c:v>641.20000000000005</c:v>
                </c:pt>
                <c:pt idx="11">
                  <c:v>739.2</c:v>
                </c:pt>
                <c:pt idx="12">
                  <c:v>682.8</c:v>
                </c:pt>
                <c:pt idx="13">
                  <c:v>582.1</c:v>
                </c:pt>
                <c:pt idx="14">
                  <c:v>552.20000000000005</c:v>
                </c:pt>
                <c:pt idx="15">
                  <c:v>495</c:v>
                </c:pt>
                <c:pt idx="16">
                  <c:v>475.3</c:v>
                </c:pt>
                <c:pt idx="17">
                  <c:v>735.7</c:v>
                </c:pt>
                <c:pt idx="18">
                  <c:v>398.9</c:v>
                </c:pt>
                <c:pt idx="19">
                  <c:v>433.9</c:v>
                </c:pt>
                <c:pt idx="20">
                  <c:v>310.8</c:v>
                </c:pt>
                <c:pt idx="21">
                  <c:v>619.79999999999995</c:v>
                </c:pt>
                <c:pt idx="22">
                  <c:v>437.1</c:v>
                </c:pt>
                <c:pt idx="23">
                  <c:v>357.7</c:v>
                </c:pt>
                <c:pt idx="24">
                  <c:v>511.8</c:v>
                </c:pt>
                <c:pt idx="25">
                  <c:v>573.5</c:v>
                </c:pt>
                <c:pt idx="26">
                  <c:v>626.1</c:v>
                </c:pt>
                <c:pt idx="27">
                  <c:v>842.9</c:v>
                </c:pt>
                <c:pt idx="28">
                  <c:v>498.1</c:v>
                </c:pt>
              </c:numCache>
            </c:numRef>
          </c:val>
          <c:smooth val="0"/>
          <c:extLst xmlns:c16r2="http://schemas.microsoft.com/office/drawing/2015/06/chart">
            <c:ext xmlns:c16="http://schemas.microsoft.com/office/drawing/2014/chart" uri="{C3380CC4-5D6E-409C-BE32-E72D297353CC}">
              <c16:uniqueId val="{00000009-A9E5-499F-A3F5-E2FCB2CCE44A}"/>
            </c:ext>
          </c:extLst>
        </c:ser>
        <c:ser>
          <c:idx val="1"/>
          <c:order val="1"/>
          <c:tx>
            <c:strRef>
              <c:f>גיליון1!$C$1</c:f>
              <c:strCache>
                <c:ptCount val="1"/>
                <c:pt idx="0">
                  <c:v>למגורים</c:v>
                </c:pt>
              </c:strCache>
            </c:strRef>
          </c:tx>
          <c:spPr>
            <a:ln>
              <a:solidFill>
                <a:srgbClr val="D14441"/>
              </a:solidFill>
            </a:ln>
          </c:spPr>
          <c:marker>
            <c:symbol val="triangle"/>
            <c:size val="8"/>
            <c:spPr>
              <a:solidFill>
                <a:srgbClr val="D14441"/>
              </a:solidFill>
              <a:ln>
                <a:noFill/>
              </a:ln>
            </c:spPr>
          </c:marker>
          <c:dLbls>
            <c:dLbl>
              <c:idx val="0"/>
              <c:layout>
                <c:manualLayout>
                  <c:x val="-2.3455627934668648E-2"/>
                  <c:y val="3.635682779886055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9E5-499F-A3F5-E2FCB2CCE44A}"/>
                </c:ext>
              </c:extLst>
            </c:dLbl>
            <c:dLbl>
              <c:idx val="1"/>
              <c:layout>
                <c:manualLayout>
                  <c:x val="-2.0896356637925658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9E5-499F-A3F5-E2FCB2CCE44A}"/>
                </c:ext>
              </c:extLst>
            </c:dLbl>
            <c:dLbl>
              <c:idx val="2"/>
              <c:layout>
                <c:manualLayout>
                  <c:x val="-2.6655895874786711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9E5-499F-A3F5-E2FCB2CCE44A}"/>
                </c:ext>
              </c:extLst>
            </c:dLbl>
            <c:dLbl>
              <c:idx val="3"/>
              <c:layout>
                <c:manualLayout>
                  <c:x val="-3.6735089539293553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9E5-499F-A3F5-E2FCB2CCE44A}"/>
                </c:ext>
              </c:extLst>
            </c:dLbl>
            <c:dLbl>
              <c:idx val="4"/>
              <c:layout>
                <c:manualLayout>
                  <c:x val="-2.8230861055327589E-2"/>
                  <c:y val="-3.012603862728702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9E5-499F-A3F5-E2FCB2CCE44A}"/>
                </c:ext>
              </c:extLst>
            </c:dLbl>
            <c:dLbl>
              <c:idx val="5"/>
              <c:layout>
                <c:manualLayout>
                  <c:x val="-2.6655895874786735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9E5-499F-A3F5-E2FCB2CCE44A}"/>
                </c:ext>
              </c:extLst>
            </c:dLbl>
            <c:dLbl>
              <c:idx val="6"/>
              <c:layout>
                <c:manualLayout>
                  <c:x val="-2.3776126256356184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9E5-499F-A3F5-E2FCB2CCE44A}"/>
                </c:ext>
              </c:extLst>
            </c:dLbl>
            <c:dLbl>
              <c:idx val="7"/>
              <c:layout>
                <c:manualLayout>
                  <c:x val="-2.6655895874786711E-2"/>
                  <c:y val="1.82272591181017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9E5-499F-A3F5-E2FCB2CCE44A}"/>
                </c:ext>
              </c:extLst>
            </c:dLbl>
            <c:dLbl>
              <c:idx val="8"/>
              <c:layout>
                <c:manualLayout>
                  <c:x val="-2.0896356637925658E-2"/>
                  <c:y val="1.82272591181017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9E5-499F-A3F5-E2FCB2CCE44A}"/>
                </c:ext>
              </c:extLst>
            </c:dLbl>
            <c:dLbl>
              <c:idx val="9"/>
              <c:layout>
                <c:manualLayout>
                  <c:x val="-3.3990434815533759E-2"/>
                  <c:y val="-1.78542540107629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9E5-499F-A3F5-E2FCB2CCE44A}"/>
                </c:ext>
              </c:extLst>
            </c:dLbl>
            <c:dLbl>
              <c:idx val="10"/>
              <c:layout>
                <c:manualLayout>
                  <c:x val="-2.665600925154334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9E5-499F-A3F5-E2FCB2CCE44A}"/>
                </c:ext>
              </c:extLst>
            </c:dLbl>
            <c:dLbl>
              <c:idx val="11"/>
              <c:layout>
                <c:manualLayout>
                  <c:x val="-2.9535665493217237E-2"/>
                  <c:y val="3.9152429391084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9E5-499F-A3F5-E2FCB2CCE44A}"/>
                </c:ext>
              </c:extLst>
            </c:dLbl>
            <c:dLbl>
              <c:idx val="12"/>
              <c:layout>
                <c:manualLayout>
                  <c:x val="-2.8095780684001974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A9E5-499F-A3F5-E2FCB2CCE44A}"/>
                </c:ext>
              </c:extLst>
            </c:dLbl>
            <c:dLbl>
              <c:idx val="17"/>
              <c:layout>
                <c:manualLayout>
                  <c:x val="-2.5216011065571448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9E5-499F-A3F5-E2FCB2CCE44A}"/>
                </c:ext>
              </c:extLst>
            </c:dLbl>
            <c:dLbl>
              <c:idx val="18"/>
              <c:layout>
                <c:manualLayout>
                  <c:x val="-1.9456471828710395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A9E5-499F-A3F5-E2FCB2CCE44A}"/>
                </c:ext>
              </c:extLst>
            </c:dLbl>
            <c:dLbl>
              <c:idx val="19"/>
              <c:layout>
                <c:manualLayout>
                  <c:x val="-2.3776126256356184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9E5-499F-A3F5-E2FCB2CCE44A}"/>
                </c:ext>
              </c:extLst>
            </c:dLbl>
            <c:dLbl>
              <c:idx val="20"/>
              <c:layout>
                <c:manualLayout>
                  <c:x val="-2.6655895874786711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A9E5-499F-A3F5-E2FCB2CCE44A}"/>
                </c:ext>
              </c:extLst>
            </c:dLbl>
            <c:dLbl>
              <c:idx val="21"/>
              <c:layout>
                <c:manualLayout>
                  <c:x val="-2.0896356637925766E-2"/>
                  <c:y val="-2.36230814278639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9E5-499F-A3F5-E2FCB2CCE44A}"/>
                </c:ext>
              </c:extLst>
            </c:dLbl>
            <c:dLbl>
              <c:idx val="22"/>
              <c:layout>
                <c:manualLayout>
                  <c:x val="-3.9614859157724072E-2"/>
                  <c:y val="1.52379490791042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A9E5-499F-A3F5-E2FCB2CCE44A}"/>
                </c:ext>
              </c:extLst>
            </c:dLbl>
            <c:dLbl>
              <c:idx val="23"/>
              <c:layout>
                <c:manualLayout>
                  <c:x val="-1.9456471828710395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A9E5-499F-A3F5-E2FCB2CCE44A}"/>
                </c:ext>
              </c:extLst>
            </c:dLbl>
            <c:dLbl>
              <c:idx val="24"/>
              <c:layout>
                <c:manualLayout>
                  <c:x val="-2.2336241447140921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A9E5-499F-A3F5-E2FCB2CCE44A}"/>
                </c:ext>
              </c:extLst>
            </c:dLbl>
            <c:dLbl>
              <c:idx val="25"/>
              <c:layout>
                <c:manualLayout>
                  <c:x val="0"/>
                  <c:y val="-1.16658412718737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9E5-499F-A3F5-E2FCB2CCE44A}"/>
                </c:ext>
              </c:extLst>
            </c:dLbl>
            <c:dLbl>
              <c:idx val="28"/>
              <c:layout>
                <c:manualLayout>
                  <c:x val="-2.7384207036047427E-3"/>
                  <c:y val="-2.24329363014245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A9E5-499F-A3F5-E2FCB2CCE44A}"/>
                </c:ext>
              </c:extLst>
            </c:dLbl>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גיליון1!$C$2:$C$30</c:f>
              <c:numCache>
                <c:formatCode>0</c:formatCode>
                <c:ptCount val="29"/>
                <c:pt idx="0">
                  <c:v>70</c:v>
                </c:pt>
                <c:pt idx="1">
                  <c:v>145</c:v>
                </c:pt>
                <c:pt idx="2">
                  <c:v>159</c:v>
                </c:pt>
                <c:pt idx="3">
                  <c:v>125</c:v>
                </c:pt>
                <c:pt idx="4">
                  <c:v>291</c:v>
                </c:pt>
                <c:pt idx="5">
                  <c:v>144</c:v>
                </c:pt>
                <c:pt idx="6">
                  <c:v>159</c:v>
                </c:pt>
                <c:pt idx="7">
                  <c:v>142</c:v>
                </c:pt>
                <c:pt idx="8">
                  <c:v>178</c:v>
                </c:pt>
                <c:pt idx="9">
                  <c:v>370</c:v>
                </c:pt>
                <c:pt idx="10">
                  <c:v>314.7</c:v>
                </c:pt>
                <c:pt idx="11">
                  <c:v>370.1</c:v>
                </c:pt>
                <c:pt idx="12">
                  <c:v>243.7</c:v>
                </c:pt>
                <c:pt idx="13">
                  <c:v>297.2</c:v>
                </c:pt>
                <c:pt idx="14">
                  <c:v>410.6</c:v>
                </c:pt>
                <c:pt idx="15">
                  <c:v>338.1</c:v>
                </c:pt>
                <c:pt idx="16">
                  <c:v>378.7</c:v>
                </c:pt>
                <c:pt idx="17">
                  <c:v>480.4</c:v>
                </c:pt>
                <c:pt idx="18">
                  <c:v>282.2</c:v>
                </c:pt>
                <c:pt idx="19">
                  <c:v>313.2</c:v>
                </c:pt>
                <c:pt idx="20">
                  <c:v>242.7</c:v>
                </c:pt>
                <c:pt idx="21">
                  <c:v>469.2</c:v>
                </c:pt>
                <c:pt idx="22">
                  <c:v>287.89999999999998</c:v>
                </c:pt>
                <c:pt idx="23">
                  <c:v>259.3</c:v>
                </c:pt>
                <c:pt idx="24">
                  <c:v>383.2</c:v>
                </c:pt>
                <c:pt idx="25">
                  <c:v>314.7</c:v>
                </c:pt>
                <c:pt idx="26">
                  <c:v>466</c:v>
                </c:pt>
                <c:pt idx="27">
                  <c:v>536.4</c:v>
                </c:pt>
                <c:pt idx="28">
                  <c:v>410.9</c:v>
                </c:pt>
              </c:numCache>
            </c:numRef>
          </c:val>
          <c:smooth val="0"/>
          <c:extLst xmlns:c16r2="http://schemas.microsoft.com/office/drawing/2015/06/chart">
            <c:ext xmlns:c16="http://schemas.microsoft.com/office/drawing/2014/chart" uri="{C3380CC4-5D6E-409C-BE32-E72D297353CC}">
              <c16:uniqueId val="{00000021-A9E5-499F-A3F5-E2FCB2CCE44A}"/>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a:noFill/>
              </a:ln>
            </c:spPr>
          </c:marker>
          <c:dLbls>
            <c:dLbl>
              <c:idx val="0"/>
              <c:layout>
                <c:manualLayout>
                  <c:x val="-2.7224205687668111E-2"/>
                  <c:y val="-2.5527134411965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A9E5-499F-A3F5-E2FCB2CCE44A}"/>
                </c:ext>
              </c:extLst>
            </c:dLbl>
            <c:dLbl>
              <c:idx val="1"/>
              <c:layout>
                <c:manualLayout>
                  <c:x val="-2.4209343485268542E-2"/>
                  <c:y val="2.08858372461539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A9E5-499F-A3F5-E2FCB2CCE44A}"/>
                </c:ext>
              </c:extLst>
            </c:dLbl>
            <c:dLbl>
              <c:idx val="2"/>
              <c:layout>
                <c:manualLayout>
                  <c:x val="-1.9687050181669188E-2"/>
                  <c:y val="1.77916391356126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A9E5-499F-A3F5-E2FCB2CCE44A}"/>
                </c:ext>
              </c:extLst>
            </c:dLbl>
            <c:dLbl>
              <c:idx val="3"/>
              <c:layout>
                <c:manualLayout>
                  <c:x val="-2.2701912384068757E-2"/>
                  <c:y val="3.326262968831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A9E5-499F-A3F5-E2FCB2CCE44A}"/>
                </c:ext>
              </c:extLst>
            </c:dLbl>
            <c:dLbl>
              <c:idx val="5"/>
              <c:layout>
                <c:manualLayout>
                  <c:x val="-2.6655895874786735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A9E5-499F-A3F5-E2FCB2CCE44A}"/>
                </c:ext>
              </c:extLst>
            </c:dLbl>
            <c:dLbl>
              <c:idx val="7"/>
              <c:layout>
                <c:manualLayout>
                  <c:x val="-4.1054743966939339E-2"/>
                  <c:y val="-1.224863904010665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A9E5-499F-A3F5-E2FCB2CCE44A}"/>
                </c:ext>
              </c:extLst>
            </c:dLbl>
            <c:dLbl>
              <c:idx val="8"/>
              <c:layout>
                <c:manualLayout>
                  <c:x val="-2.8095780684001974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A9E5-499F-A3F5-E2FCB2CCE44A}"/>
                </c:ext>
              </c:extLst>
            </c:dLbl>
            <c:dLbl>
              <c:idx val="9"/>
              <c:layout>
                <c:manualLayout>
                  <c:x val="-1.6576702210279872E-2"/>
                  <c:y val="1.4655151310871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A9E5-499F-A3F5-E2FCB2CCE44A}"/>
                </c:ext>
              </c:extLst>
            </c:dLbl>
            <c:dLbl>
              <c:idx val="10"/>
              <c:layout>
                <c:manualLayout>
                  <c:x val="-3.3855319920863075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A9E5-499F-A3F5-E2FCB2CCE44A}"/>
                </c:ext>
              </c:extLst>
            </c:dLbl>
            <c:dLbl>
              <c:idx val="11"/>
              <c:layout>
                <c:manualLayout>
                  <c:x val="-2.9535665493217237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A9E5-499F-A3F5-E2FCB2CCE44A}"/>
                </c:ext>
              </c:extLst>
            </c:dLbl>
            <c:dLbl>
              <c:idx val="12"/>
              <c:layout>
                <c:manualLayout>
                  <c:x val="-1.3696932591849346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A9E5-499F-A3F5-E2FCB2CCE44A}"/>
                </c:ext>
              </c:extLst>
            </c:dLbl>
            <c:dLbl>
              <c:idx val="17"/>
              <c:layout>
                <c:manualLayout>
                  <c:x val="-3.9614859157724072E-2"/>
                  <c:y val="-1.22486390401066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A9E5-499F-A3F5-E2FCB2CCE44A}"/>
                </c:ext>
              </c:extLst>
            </c:dLbl>
            <c:dLbl>
              <c:idx val="23"/>
              <c:layout>
                <c:manualLayout>
                  <c:x val="-1.9611231101511879E-2"/>
                  <c:y val="3.08647438420213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A9E5-499F-A3F5-E2FCB2CCE44A}"/>
                </c:ext>
              </c:extLst>
            </c:dLbl>
            <c:dLbl>
              <c:idx val="25"/>
              <c:layout>
                <c:manualLayout>
                  <c:x val="-9.3836992572873985E-3"/>
                  <c:y val="-1.7597947206645656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A9E5-499F-A3F5-E2FCB2CCE44A}"/>
                </c:ext>
              </c:extLst>
            </c:dLbl>
            <c:dLbl>
              <c:idx val="27"/>
              <c:layout>
                <c:manualLayout>
                  <c:x val="-2.2370277541804803E-2"/>
                  <c:y val="-1.6244540080341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A9E5-499F-A3F5-E2FCB2CCE44A}"/>
                </c:ext>
              </c:extLst>
            </c:dLbl>
            <c:dLbl>
              <c:idx val="28"/>
              <c:layout>
                <c:manualLayout>
                  <c:x val="-2.4067858613407898E-3"/>
                  <c:y val="-1.6244540080341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A9E5-499F-A3F5-E2FCB2CCE44A}"/>
                </c:ext>
              </c:extLst>
            </c:dLbl>
            <c:numFmt formatCode="#,##0" sourceLinked="0"/>
            <c:spPr>
              <a:noFill/>
              <a:ln>
                <a:noFill/>
              </a:ln>
              <a:effectLst/>
            </c:spPr>
            <c:txPr>
              <a:bodyPr/>
              <a:lstStyle/>
              <a:p>
                <a:pPr>
                  <a:defRPr sz="1000" b="0">
                    <a:solidFill>
                      <a:schemeClr val="accent1">
                        <a:lumMod val="50000"/>
                      </a:schemeClr>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גיליון1!$A$2:$A$30</c:f>
              <c:numCache>
                <c:formatCode>General</c:formatCod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numCache>
            </c:numRef>
          </c:cat>
          <c:val>
            <c:numRef>
              <c:f>גיליון1!$D$2:$D$30</c:f>
              <c:numCache>
                <c:formatCode>0</c:formatCode>
                <c:ptCount val="29"/>
                <c:pt idx="0">
                  <c:v>76</c:v>
                </c:pt>
                <c:pt idx="1">
                  <c:v>50</c:v>
                </c:pt>
                <c:pt idx="2">
                  <c:v>65</c:v>
                </c:pt>
                <c:pt idx="3">
                  <c:v>65</c:v>
                </c:pt>
                <c:pt idx="4">
                  <c:v>126</c:v>
                </c:pt>
                <c:pt idx="5">
                  <c:v>256</c:v>
                </c:pt>
                <c:pt idx="6">
                  <c:v>114</c:v>
                </c:pt>
                <c:pt idx="7">
                  <c:v>199</c:v>
                </c:pt>
                <c:pt idx="8">
                  <c:v>219</c:v>
                </c:pt>
                <c:pt idx="9">
                  <c:v>229</c:v>
                </c:pt>
                <c:pt idx="10">
                  <c:v>390</c:v>
                </c:pt>
                <c:pt idx="11">
                  <c:v>369.1</c:v>
                </c:pt>
                <c:pt idx="12">
                  <c:v>386.8</c:v>
                </c:pt>
                <c:pt idx="13">
                  <c:v>80.900000000000006</c:v>
                </c:pt>
                <c:pt idx="14">
                  <c:v>141.60000000000002</c:v>
                </c:pt>
                <c:pt idx="15">
                  <c:v>156.89999999999998</c:v>
                </c:pt>
                <c:pt idx="16">
                  <c:v>96.600000000000023</c:v>
                </c:pt>
                <c:pt idx="17">
                  <c:v>255.30000000000007</c:v>
                </c:pt>
                <c:pt idx="18">
                  <c:v>116.69999999999999</c:v>
                </c:pt>
                <c:pt idx="19">
                  <c:v>120.69999999999999</c:v>
                </c:pt>
                <c:pt idx="20">
                  <c:v>68.100000000000023</c:v>
                </c:pt>
                <c:pt idx="21">
                  <c:v>150.59999999999997</c:v>
                </c:pt>
                <c:pt idx="22">
                  <c:v>149.20000000000005</c:v>
                </c:pt>
                <c:pt idx="23">
                  <c:v>98.399999999999977</c:v>
                </c:pt>
                <c:pt idx="24">
                  <c:v>128.60000000000002</c:v>
                </c:pt>
                <c:pt idx="25">
                  <c:v>259</c:v>
                </c:pt>
                <c:pt idx="26">
                  <c:v>160</c:v>
                </c:pt>
                <c:pt idx="27">
                  <c:v>306.5</c:v>
                </c:pt>
                <c:pt idx="28">
                  <c:v>87.200000000000045</c:v>
                </c:pt>
              </c:numCache>
            </c:numRef>
          </c:val>
          <c:smooth val="0"/>
          <c:extLst xmlns:c16r2="http://schemas.microsoft.com/office/drawing/2015/06/chart">
            <c:ext xmlns:c16="http://schemas.microsoft.com/office/drawing/2014/chart" uri="{C3380CC4-5D6E-409C-BE32-E72D297353CC}">
              <c16:uniqueId val="{00000032-A9E5-499F-A3F5-E2FCB2CCE44A}"/>
            </c:ext>
          </c:extLst>
        </c:ser>
        <c:dLbls>
          <c:showLegendKey val="0"/>
          <c:showVal val="0"/>
          <c:showCatName val="0"/>
          <c:showSerName val="0"/>
          <c:showPercent val="0"/>
          <c:showBubbleSize val="0"/>
        </c:dLbls>
        <c:marker val="1"/>
        <c:smooth val="0"/>
        <c:axId val="195667456"/>
        <c:axId val="195668992"/>
      </c:lineChart>
      <c:catAx>
        <c:axId val="195667456"/>
        <c:scaling>
          <c:orientation val="minMax"/>
        </c:scaling>
        <c:delete val="0"/>
        <c:axPos val="b"/>
        <c:numFmt formatCode="General" sourceLinked="1"/>
        <c:majorTickMark val="out"/>
        <c:minorTickMark val="none"/>
        <c:tickLblPos val="nextTo"/>
        <c:txPr>
          <a:bodyPr/>
          <a:lstStyle/>
          <a:p>
            <a:pPr>
              <a:defRPr sz="1200"/>
            </a:pPr>
            <a:endParaRPr lang="he-IL"/>
          </a:p>
        </c:txPr>
        <c:crossAx val="195668992"/>
        <c:crosses val="autoZero"/>
        <c:auto val="1"/>
        <c:lblAlgn val="ctr"/>
        <c:lblOffset val="100"/>
        <c:noMultiLvlLbl val="0"/>
      </c:catAx>
      <c:valAx>
        <c:axId val="195668992"/>
        <c:scaling>
          <c:orientation val="minMax"/>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1.2059448809598276E-2"/>
              <c:y val="0"/>
            </c:manualLayout>
          </c:layout>
          <c:overlay val="0"/>
        </c:title>
        <c:numFmt formatCode="0" sourceLinked="1"/>
        <c:majorTickMark val="out"/>
        <c:minorTickMark val="none"/>
        <c:tickLblPos val="nextTo"/>
        <c:txPr>
          <a:bodyPr/>
          <a:lstStyle/>
          <a:p>
            <a:pPr>
              <a:defRPr sz="1200">
                <a:solidFill>
                  <a:srgbClr val="5E5E5E"/>
                </a:solidFill>
              </a:defRPr>
            </a:pPr>
            <a:endParaRPr lang="he-IL"/>
          </a:p>
        </c:txPr>
        <c:crossAx val="195667456"/>
        <c:crosses val="autoZero"/>
        <c:crossBetween val="between"/>
      </c:valAx>
    </c:plotArea>
    <c:legend>
      <c:legendPos val="b"/>
      <c:layout>
        <c:manualLayout>
          <c:xMode val="edge"/>
          <c:yMode val="edge"/>
          <c:x val="0.2915126050320424"/>
          <c:y val="0.93021974166613064"/>
          <c:w val="0.48244496975675016"/>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49541511842213E-2"/>
          <c:y val="0.17087410736689029"/>
          <c:w val="0.94363853907143347"/>
          <c:h val="0.61598919707450672"/>
        </c:manualLayout>
      </c:layout>
      <c:barChart>
        <c:barDir val="col"/>
        <c:grouping val="clustered"/>
        <c:varyColors val="0"/>
        <c:ser>
          <c:idx val="0"/>
          <c:order val="0"/>
          <c:tx>
            <c:strRef>
              <c:f>גיליון1!$A$22</c:f>
              <c:strCache>
                <c:ptCount val="1"/>
                <c:pt idx="0">
                  <c:v>אחוז מישראל</c:v>
                </c:pt>
              </c:strCache>
            </c:strRef>
          </c:tx>
          <c:spPr>
            <a:solidFill>
              <a:srgbClr val="234F77"/>
            </a:solidFill>
            <a:ln>
              <a:solidFill>
                <a:srgbClr val="234F77"/>
              </a:solidFill>
            </a:ln>
          </c:spPr>
          <c:invertIfNegative val="0"/>
          <c:dLbls>
            <c:dLbl>
              <c:idx val="0"/>
              <c:layout>
                <c:manualLayout>
                  <c:x val="0"/>
                  <c:y val="5.815050265843951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95-4CAA-9750-76A470196F1C}"/>
                </c:ext>
              </c:extLst>
            </c:dLbl>
            <c:dLbl>
              <c:idx val="1"/>
              <c:layout>
                <c:manualLayout>
                  <c:x val="3.5982087153714911E-3"/>
                  <c:y val="2.32602010633758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95-4CAA-9750-76A470196F1C}"/>
                </c:ext>
              </c:extLst>
            </c:dLbl>
            <c:dLbl>
              <c:idx val="2"/>
              <c:layout>
                <c:manualLayout>
                  <c:x val="3.5982087153714911E-3"/>
                  <c:y val="2.90752513292197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95-4CAA-9750-76A470196F1C}"/>
                </c:ext>
              </c:extLst>
            </c:dLbl>
            <c:spPr>
              <a:noFill/>
              <a:ln>
                <a:noFill/>
              </a:ln>
              <a:effectLst/>
            </c:spPr>
            <c:txPr>
              <a:bodyPr/>
              <a:lstStyle/>
              <a:p>
                <a:pPr>
                  <a:defRPr sz="1200" b="1" baseline="0">
                    <a:solidFill>
                      <a:srgbClr val="234F77"/>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גיליון1!$B$21:$D$21</c:f>
              <c:strCache>
                <c:ptCount val="3"/>
                <c:pt idx="0">
                  <c:v>1995</c:v>
                </c:pt>
                <c:pt idx="1">
                  <c:v>2000</c:v>
                </c:pt>
                <c:pt idx="2">
                  <c:v> 2016*</c:v>
                </c:pt>
              </c:strCache>
            </c:strRef>
          </c:cat>
          <c:val>
            <c:numRef>
              <c:f>גיליון1!$B$22:$D$22</c:f>
              <c:numCache>
                <c:formatCode>0%</c:formatCode>
                <c:ptCount val="3"/>
                <c:pt idx="0">
                  <c:v>0.14199999999999999</c:v>
                </c:pt>
                <c:pt idx="1">
                  <c:v>0.127</c:v>
                </c:pt>
                <c:pt idx="2">
                  <c:v>0.114</c:v>
                </c:pt>
              </c:numCache>
            </c:numRef>
          </c:val>
          <c:extLst xmlns:c16r2="http://schemas.microsoft.com/office/drawing/2015/06/chart">
            <c:ext xmlns:c16="http://schemas.microsoft.com/office/drawing/2014/chart" uri="{C3380CC4-5D6E-409C-BE32-E72D297353CC}">
              <c16:uniqueId val="{00000003-AC95-4CAA-9750-76A470196F1C}"/>
            </c:ext>
          </c:extLst>
        </c:ser>
        <c:dLbls>
          <c:dLblPos val="outEnd"/>
          <c:showLegendKey val="0"/>
          <c:showVal val="1"/>
          <c:showCatName val="0"/>
          <c:showSerName val="0"/>
          <c:showPercent val="0"/>
          <c:showBubbleSize val="0"/>
        </c:dLbls>
        <c:gapWidth val="98"/>
        <c:axId val="207161984"/>
        <c:axId val="215898368"/>
      </c:barChart>
      <c:catAx>
        <c:axId val="207161984"/>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215898368"/>
        <c:crosses val="autoZero"/>
        <c:auto val="1"/>
        <c:lblAlgn val="ctr"/>
        <c:lblOffset val="100"/>
        <c:noMultiLvlLbl val="0"/>
      </c:catAx>
      <c:valAx>
        <c:axId val="215898368"/>
        <c:scaling>
          <c:orientation val="minMax"/>
          <c:max val="1"/>
          <c:min val="0"/>
        </c:scaling>
        <c:delete val="1"/>
        <c:axPos val="l"/>
        <c:numFmt formatCode="0%" sourceLinked="1"/>
        <c:majorTickMark val="out"/>
        <c:minorTickMark val="none"/>
        <c:tickLblPos val="nextTo"/>
        <c:crossAx val="207161984"/>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40751504902062"/>
          <c:y val="0.16923781259714232"/>
          <c:w val="0.40855720752612046"/>
          <c:h val="0.53139146968768791"/>
        </c:manualLayout>
      </c:layout>
      <c:pieChart>
        <c:varyColors val="1"/>
        <c:ser>
          <c:idx val="0"/>
          <c:order val="0"/>
          <c:tx>
            <c:strRef>
              <c:f>גיליון1!$B$1</c:f>
              <c:strCache>
                <c:ptCount val="1"/>
                <c:pt idx="0">
                  <c:v>אוכלוסייה, לפי קבוצות אוכלוסייה ודת</c:v>
                </c:pt>
              </c:strCache>
            </c:strRef>
          </c:tx>
          <c:spPr>
            <a:effectLst>
              <a:outerShdw dir="5400000" sx="1000" sy="1000" algn="ctr" rotWithShape="0">
                <a:sysClr val="window" lastClr="FFFFFF">
                  <a:lumMod val="95000"/>
                  <a:alpha val="43000"/>
                </a:sysClr>
              </a:outerShdw>
            </a:effectLst>
            <a:scene3d>
              <a:camera prst="orthographicFront"/>
              <a:lightRig rig="threePt" dir="t"/>
            </a:scene3d>
            <a:sp3d prstMaterial="dkEdge"/>
          </c:spPr>
          <c:dPt>
            <c:idx val="0"/>
            <c:bubble3D val="0"/>
            <c:spPr>
              <a:solidFill>
                <a:srgbClr val="224F77"/>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1"/>
            <c:bubble3D val="0"/>
            <c:spPr>
              <a:solidFill>
                <a:srgbClr val="00B0F0"/>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2"/>
            <c:bubble3D val="0"/>
            <c:spPr>
              <a:solidFill>
                <a:srgbClr val="EE514D"/>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Pt>
            <c:idx val="3"/>
            <c:bubble3D val="0"/>
            <c:spPr>
              <a:solidFill>
                <a:srgbClr val="FF9966"/>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dPt>
          <c:dLbls>
            <c:dLbl>
              <c:idx val="0"/>
              <c:layout>
                <c:manualLayout>
                  <c:x val="-4.9430527925378429E-2"/>
                  <c:y val="-0.14284263254933646"/>
                </c:manualLayout>
              </c:layout>
              <c:tx>
                <c:rich>
                  <a:bodyPr/>
                  <a:lstStyle/>
                  <a:p>
                    <a:r>
                      <a:rPr lang="he-IL" sz="2000" dirty="0">
                        <a:solidFill>
                          <a:srgbClr val="002060"/>
                        </a:solidFill>
                      </a:rPr>
                      <a:t>יהודים </a:t>
                    </a:r>
                  </a:p>
                  <a:p>
                    <a:r>
                      <a:rPr lang="he-IL" sz="1600" dirty="0" smtClean="0">
                        <a:solidFill>
                          <a:schemeClr val="bg1">
                            <a:lumMod val="50000"/>
                          </a:schemeClr>
                        </a:solidFill>
                      </a:rPr>
                      <a:t>397,700</a:t>
                    </a:r>
                    <a:endParaRPr lang="he-IL" sz="1600" dirty="0">
                      <a:solidFill>
                        <a:schemeClr val="bg1">
                          <a:lumMod val="50000"/>
                        </a:schemeClr>
                      </a:solidFill>
                    </a:endParaRPr>
                  </a:p>
                  <a:p>
                    <a:r>
                      <a:rPr lang="he-IL" sz="1400" b="0" dirty="0">
                        <a:solidFill>
                          <a:schemeClr val="bg1">
                            <a:lumMod val="50000"/>
                          </a:schemeClr>
                        </a:solidFill>
                      </a:rPr>
                      <a:t>(91%)</a:t>
                    </a: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0.15659234135113437"/>
                  <c:y val="-0.28215107499987441"/>
                </c:manualLayout>
              </c:layout>
              <c:tx>
                <c:rich>
                  <a:bodyPr/>
                  <a:lstStyle/>
                  <a:p>
                    <a:r>
                      <a:rPr lang="he-IL" sz="2000" dirty="0">
                        <a:solidFill>
                          <a:srgbClr val="00B0F0"/>
                        </a:solidFill>
                      </a:rPr>
                      <a:t>מוסלמים</a:t>
                    </a:r>
                  </a:p>
                  <a:p>
                    <a:r>
                      <a:rPr lang="he-IL" sz="1600" dirty="0" smtClean="0">
                        <a:solidFill>
                          <a:schemeClr val="bg1">
                            <a:lumMod val="50000"/>
                          </a:schemeClr>
                        </a:solidFill>
                      </a:rPr>
                      <a:t>15,700</a:t>
                    </a:r>
                    <a:endParaRPr lang="he-IL" sz="1600" dirty="0">
                      <a:solidFill>
                        <a:schemeClr val="bg1">
                          <a:lumMod val="50000"/>
                        </a:schemeClr>
                      </a:solidFill>
                    </a:endParaRPr>
                  </a:p>
                  <a:p>
                    <a:r>
                      <a:rPr lang="he-IL" sz="1200" b="0" dirty="0">
                        <a:solidFill>
                          <a:schemeClr val="bg1">
                            <a:lumMod val="50000"/>
                          </a:schemeClr>
                        </a:solidFill>
                      </a:rPr>
                      <a:t> </a:t>
                    </a:r>
                    <a:r>
                      <a:rPr lang="he-IL" sz="1400" b="0" dirty="0" smtClean="0">
                        <a:solidFill>
                          <a:schemeClr val="bg1">
                            <a:lumMod val="50000"/>
                          </a:schemeClr>
                        </a:solidFill>
                      </a:rPr>
                      <a:t>(4%)</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17224029059802901"/>
                  <c:y val="-2.6456383782014994E-2"/>
                </c:manualLayout>
              </c:layout>
              <c:tx>
                <c:rich>
                  <a:bodyPr/>
                  <a:lstStyle/>
                  <a:p>
                    <a:r>
                      <a:rPr lang="he-IL" sz="2000" dirty="0">
                        <a:solidFill>
                          <a:srgbClr val="EE514D"/>
                        </a:solidFill>
                      </a:rPr>
                      <a:t>נוצרים ערבים</a:t>
                    </a:r>
                  </a:p>
                  <a:p>
                    <a:r>
                      <a:rPr lang="he-IL" sz="1108" dirty="0">
                        <a:solidFill>
                          <a:schemeClr val="bg1">
                            <a:lumMod val="50000"/>
                          </a:schemeClr>
                        </a:solidFill>
                      </a:rPr>
                      <a:t> </a:t>
                    </a:r>
                    <a:r>
                      <a:rPr lang="he-IL" sz="1600" dirty="0" smtClean="0">
                        <a:solidFill>
                          <a:schemeClr val="bg1">
                            <a:lumMod val="50000"/>
                          </a:schemeClr>
                        </a:solidFill>
                      </a:rPr>
                      <a:t>3,400</a:t>
                    </a:r>
                    <a:endParaRPr lang="he-IL" sz="1600" dirty="0">
                      <a:solidFill>
                        <a:schemeClr val="bg1">
                          <a:lumMod val="50000"/>
                        </a:schemeClr>
                      </a:solidFill>
                    </a:endParaRPr>
                  </a:p>
                  <a:p>
                    <a:r>
                      <a:rPr lang="he-IL" sz="1400" b="0" dirty="0">
                        <a:solidFill>
                          <a:schemeClr val="bg1">
                            <a:lumMod val="50000"/>
                          </a:schemeClr>
                        </a:solidFill>
                      </a:rPr>
                      <a:t>(1%)</a:t>
                    </a:r>
                  </a:p>
                </c:rich>
              </c:tx>
              <c:dLblPos val="bestFit"/>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0.1371000926676689"/>
                  <c:y val="0.16255860629609697"/>
                </c:manualLayout>
              </c:layout>
              <c:tx>
                <c:rich>
                  <a:bodyPr/>
                  <a:lstStyle/>
                  <a:p>
                    <a:r>
                      <a:rPr lang="he-IL" sz="1800" dirty="0">
                        <a:solidFill>
                          <a:srgbClr val="FF9966"/>
                        </a:solidFill>
                      </a:rPr>
                      <a:t>ללא סיווג דת, נוצרים שאינם ערבים, דרוזים</a:t>
                    </a:r>
                  </a:p>
                  <a:p>
                    <a:r>
                      <a:rPr lang="he-IL" sz="1600" dirty="0" smtClean="0">
                        <a:solidFill>
                          <a:schemeClr val="bg1">
                            <a:lumMod val="50000"/>
                          </a:schemeClr>
                        </a:solidFill>
                      </a:rPr>
                      <a:t>22,000</a:t>
                    </a:r>
                    <a:endParaRPr lang="he-IL" sz="1600" dirty="0">
                      <a:solidFill>
                        <a:schemeClr val="bg1">
                          <a:lumMod val="50000"/>
                        </a:schemeClr>
                      </a:solidFill>
                    </a:endParaRPr>
                  </a:p>
                  <a:p>
                    <a:r>
                      <a:rPr lang="he-IL" sz="1108" dirty="0">
                        <a:solidFill>
                          <a:schemeClr val="bg1">
                            <a:lumMod val="50000"/>
                          </a:schemeClr>
                        </a:solidFill>
                      </a:rPr>
                      <a:t> </a:t>
                    </a:r>
                    <a:r>
                      <a:rPr lang="he-IL" sz="1400" b="0" dirty="0">
                        <a:solidFill>
                          <a:schemeClr val="bg1">
                            <a:lumMod val="50000"/>
                          </a:schemeClr>
                        </a:solidFill>
                      </a:rPr>
                      <a:t>(5%)</a:t>
                    </a:r>
                  </a:p>
                </c:rich>
              </c:tx>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8" b="1">
                    <a:solidFill>
                      <a:schemeClr val="bg1">
                        <a:lumMod val="50000"/>
                      </a:schemeClr>
                    </a:solidFill>
                  </a:defRPr>
                </a:pPr>
                <a:endParaRPr lang="he-IL"/>
              </a:p>
            </c:txPr>
            <c:dLblPos val="bestFit"/>
            <c:showLegendKey val="0"/>
            <c:showVal val="1"/>
            <c:showCatName val="1"/>
            <c:showSerName val="0"/>
            <c:showPercent val="1"/>
            <c:showBubbleSize val="0"/>
            <c:showLeaderLines val="0"/>
            <c:extLst>
              <c:ext xmlns:c15="http://schemas.microsoft.com/office/drawing/2012/chart" uri="{CE6537A1-D6FC-4f65-9D91-7224C49458BB}"/>
            </c:extLst>
          </c:dLbls>
          <c:cat>
            <c:strRef>
              <c:f>גיליון1!$A$2:$A$5</c:f>
              <c:strCache>
                <c:ptCount val="4"/>
                <c:pt idx="0">
                  <c:v>יהודים</c:v>
                </c:pt>
                <c:pt idx="1">
                  <c:v>מוסלמים</c:v>
                </c:pt>
                <c:pt idx="2">
                  <c:v>נוצרים ערבים</c:v>
                </c:pt>
                <c:pt idx="3">
                  <c:v>ללא סיווג דת, נוצרים שאינם ערבים, דרוזים</c:v>
                </c:pt>
              </c:strCache>
            </c:strRef>
          </c:cat>
          <c:val>
            <c:numRef>
              <c:f>גיליון1!$B$2:$B$5</c:f>
              <c:numCache>
                <c:formatCode>General</c:formatCode>
                <c:ptCount val="4"/>
                <c:pt idx="0">
                  <c:v>397.7</c:v>
                </c:pt>
                <c:pt idx="1">
                  <c:v>15.7</c:v>
                </c:pt>
                <c:pt idx="2">
                  <c:v>3.4</c:v>
                </c:pt>
                <c:pt idx="3">
                  <c:v>22</c:v>
                </c:pt>
              </c:numCache>
            </c:numRef>
          </c:val>
        </c:ser>
        <c:dLbls>
          <c:showLegendKey val="0"/>
          <c:showVal val="0"/>
          <c:showCatName val="0"/>
          <c:showSerName val="0"/>
          <c:showPercent val="0"/>
          <c:showBubbleSize val="0"/>
          <c:showLeaderLines val="0"/>
        </c:dLbls>
        <c:firstSliceAng val="124"/>
      </c:pieChart>
      <c:spPr>
        <a:noFill/>
        <a:ln w="31265">
          <a:noFill/>
        </a:ln>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224F77"/>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גיליון1!$A$2:$A$12</c:f>
              <c:strCache>
                <c:ptCount val="11"/>
                <c:pt idx="0">
                  <c:v>0-4</c:v>
                </c:pt>
                <c:pt idx="1">
                  <c:v>5-14</c:v>
                </c:pt>
                <c:pt idx="2">
                  <c:v>15-19</c:v>
                </c:pt>
                <c:pt idx="3">
                  <c:v>20-24</c:v>
                </c:pt>
                <c:pt idx="4">
                  <c:v>25-29</c:v>
                </c:pt>
                <c:pt idx="5">
                  <c:v>30-34</c:v>
                </c:pt>
                <c:pt idx="6">
                  <c:v>35-44</c:v>
                </c:pt>
                <c:pt idx="7">
                  <c:v>45-54</c:v>
                </c:pt>
                <c:pt idx="8">
                  <c:v>55-64</c:v>
                </c:pt>
                <c:pt idx="9">
                  <c:v>65-74</c:v>
                </c:pt>
                <c:pt idx="10">
                  <c:v>75+</c:v>
                </c:pt>
              </c:strCache>
            </c:strRef>
          </c:cat>
          <c:val>
            <c:numRef>
              <c:f>גיליון1!$B$2:$B$12</c:f>
              <c:numCache>
                <c:formatCode>0.0</c:formatCode>
                <c:ptCount val="11"/>
                <c:pt idx="0">
                  <c:v>10.27615258600515</c:v>
                </c:pt>
                <c:pt idx="1">
                  <c:v>17.989702784928578</c:v>
                </c:pt>
                <c:pt idx="2">
                  <c:v>7.8317341446290651</c:v>
                </c:pt>
                <c:pt idx="3">
                  <c:v>7.2068804118886023</c:v>
                </c:pt>
                <c:pt idx="4">
                  <c:v>6.9740229347062952</c:v>
                </c:pt>
                <c:pt idx="5">
                  <c:v>6.8417973320851866</c:v>
                </c:pt>
                <c:pt idx="6">
                  <c:v>12.77205710273812</c:v>
                </c:pt>
                <c:pt idx="7">
                  <c:v>10.042124970746549</c:v>
                </c:pt>
                <c:pt idx="8">
                  <c:v>8.8462438567751001</c:v>
                </c:pt>
                <c:pt idx="9">
                  <c:v>6.3398080973554869</c:v>
                </c:pt>
                <c:pt idx="10">
                  <c:v>4.8783056400655278</c:v>
                </c:pt>
              </c:numCache>
            </c:numRef>
          </c:val>
          <c:extLst xmlns:c16r2="http://schemas.microsoft.com/office/drawing/2015/06/chart">
            <c:ext xmlns:c16="http://schemas.microsoft.com/office/drawing/2014/chart" uri="{C3380CC4-5D6E-409C-BE32-E72D297353CC}">
              <c16:uniqueId val="{00000000-0B56-4152-BA5D-E5BA70F5F114}"/>
            </c:ext>
          </c:extLst>
        </c:ser>
        <c:dLbls>
          <c:showLegendKey val="0"/>
          <c:showVal val="0"/>
          <c:showCatName val="0"/>
          <c:showSerName val="0"/>
          <c:showPercent val="0"/>
          <c:showBubbleSize val="0"/>
        </c:dLbls>
        <c:gapWidth val="22"/>
        <c:axId val="221217920"/>
        <c:axId val="221219456"/>
      </c:barChart>
      <c:catAx>
        <c:axId val="221217920"/>
        <c:scaling>
          <c:orientation val="minMax"/>
        </c:scaling>
        <c:delete val="0"/>
        <c:axPos val="l"/>
        <c:numFmt formatCode="General" sourceLinked="0"/>
        <c:majorTickMark val="out"/>
        <c:minorTickMark val="none"/>
        <c:tickLblPos val="nextTo"/>
        <c:txPr>
          <a:bodyPr/>
          <a:lstStyle/>
          <a:p>
            <a:pPr>
              <a:defRPr sz="1100" b="0"/>
            </a:pPr>
            <a:endParaRPr lang="he-IL"/>
          </a:p>
        </c:txPr>
        <c:crossAx val="221219456"/>
        <c:crosses val="autoZero"/>
        <c:auto val="1"/>
        <c:lblAlgn val="ctr"/>
        <c:lblOffset val="150"/>
        <c:noMultiLvlLbl val="0"/>
      </c:catAx>
      <c:valAx>
        <c:axId val="221219456"/>
        <c:scaling>
          <c:orientation val="minMax"/>
        </c:scaling>
        <c:delete val="0"/>
        <c:axPos val="b"/>
        <c:majorGridlines>
          <c:spPr>
            <a:ln>
              <a:solidFill>
                <a:schemeClr val="bg1">
                  <a:lumMod val="50000"/>
                </a:schemeClr>
              </a:solidFill>
            </a:ln>
          </c:spPr>
        </c:majorGridlines>
        <c:numFmt formatCode="0" sourceLinked="0"/>
        <c:majorTickMark val="out"/>
        <c:minorTickMark val="none"/>
        <c:tickLblPos val="nextTo"/>
        <c:txPr>
          <a:bodyPr/>
          <a:lstStyle/>
          <a:p>
            <a:pPr>
              <a:defRPr sz="1100">
                <a:solidFill>
                  <a:srgbClr val="5E5E5E"/>
                </a:solidFill>
              </a:defRPr>
            </a:pPr>
            <a:endParaRPr lang="he-IL"/>
          </a:p>
        </c:txPr>
        <c:crossAx val="221217920"/>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גיליון1!$B$2</c:f>
              <c:strCache>
                <c:ptCount val="1"/>
                <c:pt idx="0">
                  <c:v> 100 </c:v>
                </c:pt>
              </c:strCache>
            </c:strRef>
          </c:tx>
          <c:spPr>
            <a:solidFill>
              <a:srgbClr val="C00000"/>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גיליון1!$A$3:$A$13</c:f>
              <c:strCache>
                <c:ptCount val="11"/>
                <c:pt idx="0">
                  <c:v>0-4</c:v>
                </c:pt>
                <c:pt idx="1">
                  <c:v>5-14</c:v>
                </c:pt>
                <c:pt idx="2">
                  <c:v>15-19</c:v>
                </c:pt>
                <c:pt idx="3">
                  <c:v>20-24</c:v>
                </c:pt>
                <c:pt idx="4">
                  <c:v>25-29</c:v>
                </c:pt>
                <c:pt idx="5">
                  <c:v>30-34</c:v>
                </c:pt>
                <c:pt idx="6">
                  <c:v>35-44</c:v>
                </c:pt>
                <c:pt idx="7">
                  <c:v>45-54</c:v>
                </c:pt>
                <c:pt idx="8">
                  <c:v>55-64</c:v>
                </c:pt>
                <c:pt idx="9">
                  <c:v>65-74</c:v>
                </c:pt>
                <c:pt idx="10">
                  <c:v>75+</c:v>
                </c:pt>
              </c:strCache>
            </c:strRef>
          </c:cat>
          <c:val>
            <c:numRef>
              <c:f>גיליון1!$B$3:$B$13</c:f>
              <c:numCache>
                <c:formatCode>0.0</c:formatCode>
                <c:ptCount val="11"/>
                <c:pt idx="0">
                  <c:v>7.8228951594402352</c:v>
                </c:pt>
                <c:pt idx="1">
                  <c:v>10.55287910071117</c:v>
                </c:pt>
                <c:pt idx="2">
                  <c:v>4.1752695572378986</c:v>
                </c:pt>
                <c:pt idx="3">
                  <c:v>4.90938288598303</c:v>
                </c:pt>
                <c:pt idx="4">
                  <c:v>9.3828859830236304</c:v>
                </c:pt>
                <c:pt idx="5">
                  <c:v>11.79169534296857</c:v>
                </c:pt>
                <c:pt idx="6">
                  <c:v>16.701078228951602</c:v>
                </c:pt>
                <c:pt idx="7">
                  <c:v>10.13994035329204</c:v>
                </c:pt>
                <c:pt idx="8">
                  <c:v>9.4517091075934854</c:v>
                </c:pt>
                <c:pt idx="9">
                  <c:v>7.8458362009635252</c:v>
                </c:pt>
                <c:pt idx="10">
                  <c:v>7.226428079834827</c:v>
                </c:pt>
              </c:numCache>
            </c:numRef>
          </c:val>
          <c:extLst xmlns:c16r2="http://schemas.microsoft.com/office/drawing/2015/06/chart">
            <c:ext xmlns:c16="http://schemas.microsoft.com/office/drawing/2014/chart" uri="{C3380CC4-5D6E-409C-BE32-E72D297353CC}">
              <c16:uniqueId val="{00000000-DF5D-4CB6-A149-FE187D0E7479}"/>
            </c:ext>
          </c:extLst>
        </c:ser>
        <c:dLbls>
          <c:showLegendKey val="0"/>
          <c:showVal val="0"/>
          <c:showCatName val="0"/>
          <c:showSerName val="0"/>
          <c:showPercent val="0"/>
          <c:showBubbleSize val="0"/>
        </c:dLbls>
        <c:gapWidth val="20"/>
        <c:axId val="227824768"/>
        <c:axId val="227826304"/>
      </c:barChart>
      <c:catAx>
        <c:axId val="227824768"/>
        <c:scaling>
          <c:orientation val="minMax"/>
        </c:scaling>
        <c:delete val="1"/>
        <c:axPos val="r"/>
        <c:numFmt formatCode="General" sourceLinked="1"/>
        <c:majorTickMark val="out"/>
        <c:minorTickMark val="none"/>
        <c:tickLblPos val="nextTo"/>
        <c:crossAx val="227826304"/>
        <c:crosses val="autoZero"/>
        <c:auto val="1"/>
        <c:lblAlgn val="ctr"/>
        <c:lblOffset val="100"/>
        <c:noMultiLvlLbl val="0"/>
      </c:catAx>
      <c:valAx>
        <c:axId val="227826304"/>
        <c:scaling>
          <c:orientation val="maxMin"/>
          <c:max val="20"/>
          <c:min val="0"/>
        </c:scaling>
        <c:delete val="0"/>
        <c:axPos val="b"/>
        <c:majorGridlines/>
        <c:numFmt formatCode="0" sourceLinked="0"/>
        <c:majorTickMark val="out"/>
        <c:minorTickMark val="none"/>
        <c:tickLblPos val="nextTo"/>
        <c:txPr>
          <a:bodyPr/>
          <a:lstStyle/>
          <a:p>
            <a:pPr>
              <a:defRPr sz="1200">
                <a:solidFill>
                  <a:srgbClr val="5E5E5E"/>
                </a:solidFill>
              </a:defRPr>
            </a:pPr>
            <a:endParaRPr lang="he-IL"/>
          </a:p>
        </c:txPr>
        <c:crossAx val="227824768"/>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46952795207033E-2"/>
          <c:y val="7.5879405689783602E-2"/>
          <c:w val="0.91822894168466496"/>
          <c:h val="0.71374981677007898"/>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(גיליון1!$B$1:$D$1,גיליון1!$I$1,גיליון1!$L$1:$N$1)</c:f>
              <c:strCache>
                <c:ptCount val="7"/>
                <c:pt idx="0">
                  <c:v>מפקד 1972</c:v>
                </c:pt>
                <c:pt idx="1">
                  <c:v>מפקד 1983</c:v>
                </c:pt>
                <c:pt idx="2">
                  <c:v>מפקד 1995</c:v>
                </c:pt>
                <c:pt idx="3">
                  <c:v>מפקד 2008</c:v>
                </c:pt>
                <c:pt idx="4">
                  <c:v>2013</c:v>
                </c:pt>
                <c:pt idx="5">
                  <c:v>2014</c:v>
                </c:pt>
                <c:pt idx="6">
                  <c:v>2015</c:v>
                </c:pt>
              </c:strCache>
            </c:strRef>
          </c:cat>
          <c:val>
            <c:numRef>
              <c:f>(גיליון1!$B$2:$D$2,גיליון1!$I$2,גיליון1!$L$2:$N$2)</c:f>
              <c:numCache>
                <c:formatCode>0.0</c:formatCode>
                <c:ptCount val="7"/>
                <c:pt idx="0">
                  <c:v>21.8</c:v>
                </c:pt>
                <c:pt idx="1">
                  <c:v>20.3</c:v>
                </c:pt>
                <c:pt idx="2">
                  <c:v>17.899999999999999</c:v>
                </c:pt>
                <c:pt idx="3" formatCode="General">
                  <c:v>16.7</c:v>
                </c:pt>
                <c:pt idx="4" formatCode="General">
                  <c:v>17.8</c:v>
                </c:pt>
                <c:pt idx="5">
                  <c:v>18</c:v>
                </c:pt>
                <c:pt idx="6" formatCode="General">
                  <c:v>18.3</c:v>
                </c:pt>
              </c:numCache>
            </c:numRef>
          </c:val>
          <c:extLst xmlns:c16r2="http://schemas.microsoft.com/office/drawing/2015/06/chart">
            <c:ext xmlns:c16="http://schemas.microsoft.com/office/drawing/2014/chart" uri="{C3380CC4-5D6E-409C-BE32-E72D297353CC}">
              <c16:uniqueId val="{00000000-0F65-418D-84E9-F7CEDC06F899}"/>
            </c:ext>
          </c:extLst>
        </c:ser>
        <c:ser>
          <c:idx val="1"/>
          <c:order val="1"/>
          <c:tx>
            <c:strRef>
              <c:f>גיליון1!$A$3</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(גיליון1!$B$1:$D$1,גיליון1!$I$1,גיליון1!$L$1:$N$1)</c:f>
              <c:strCache>
                <c:ptCount val="7"/>
                <c:pt idx="0">
                  <c:v>מפקד 1972</c:v>
                </c:pt>
                <c:pt idx="1">
                  <c:v>מפקד 1983</c:v>
                </c:pt>
                <c:pt idx="2">
                  <c:v>מפקד 1995</c:v>
                </c:pt>
                <c:pt idx="3">
                  <c:v>מפקד 2008</c:v>
                </c:pt>
                <c:pt idx="4">
                  <c:v>2013</c:v>
                </c:pt>
                <c:pt idx="5">
                  <c:v>2014</c:v>
                </c:pt>
                <c:pt idx="6">
                  <c:v>2015</c:v>
                </c:pt>
              </c:strCache>
            </c:strRef>
          </c:cat>
          <c:val>
            <c:numRef>
              <c:f>(גיליון1!$B$3:$D$3,גיליון1!$I$3,גיליון1!$L$3:$N$3)</c:f>
              <c:numCache>
                <c:formatCode>0.0</c:formatCode>
                <c:ptCount val="7"/>
                <c:pt idx="0">
                  <c:v>32.6</c:v>
                </c:pt>
                <c:pt idx="1">
                  <c:v>32.6</c:v>
                </c:pt>
                <c:pt idx="2">
                  <c:v>29.2</c:v>
                </c:pt>
                <c:pt idx="3" formatCode="General">
                  <c:v>27.8</c:v>
                </c:pt>
                <c:pt idx="4" formatCode="General">
                  <c:v>28.2</c:v>
                </c:pt>
                <c:pt idx="5" formatCode="General">
                  <c:v>28.2</c:v>
                </c:pt>
                <c:pt idx="6" formatCode="General">
                  <c:v>28.3</c:v>
                </c:pt>
              </c:numCache>
            </c:numRef>
          </c:val>
          <c:extLst xmlns:c16r2="http://schemas.microsoft.com/office/drawing/2015/06/chart">
            <c:ext xmlns:c16="http://schemas.microsoft.com/office/drawing/2014/chart" uri="{C3380CC4-5D6E-409C-BE32-E72D297353CC}">
              <c16:uniqueId val="{00000001-0F65-418D-84E9-F7CEDC06F899}"/>
            </c:ext>
          </c:extLst>
        </c:ser>
        <c:dLbls>
          <c:dLblPos val="inEnd"/>
          <c:showLegendKey val="0"/>
          <c:showVal val="1"/>
          <c:showCatName val="0"/>
          <c:showSerName val="0"/>
          <c:showPercent val="0"/>
          <c:showBubbleSize val="0"/>
        </c:dLbls>
        <c:gapWidth val="22"/>
        <c:axId val="235498112"/>
        <c:axId val="236882944"/>
      </c:barChart>
      <c:catAx>
        <c:axId val="235498112"/>
        <c:scaling>
          <c:orientation val="minMax"/>
        </c:scaling>
        <c:delete val="0"/>
        <c:axPos val="b"/>
        <c:numFmt formatCode="General" sourceLinked="0"/>
        <c:majorTickMark val="out"/>
        <c:minorTickMark val="none"/>
        <c:tickLblPos val="nextTo"/>
        <c:txPr>
          <a:bodyPr/>
          <a:lstStyle/>
          <a:p>
            <a:pPr>
              <a:defRPr sz="1400"/>
            </a:pPr>
            <a:endParaRPr lang="he-IL"/>
          </a:p>
        </c:txPr>
        <c:crossAx val="236882944"/>
        <c:crosses val="autoZero"/>
        <c:auto val="1"/>
        <c:lblAlgn val="ctr"/>
        <c:lblOffset val="100"/>
        <c:noMultiLvlLbl val="0"/>
      </c:catAx>
      <c:valAx>
        <c:axId val="236882944"/>
        <c:scaling>
          <c:orientation val="minMax"/>
        </c:scaling>
        <c:delete val="0"/>
        <c:axPos val="l"/>
        <c:majorGridlines/>
        <c:title>
          <c:tx>
            <c:rich>
              <a:bodyPr rot="0" vert="horz" anchor="t" anchorCtr="1"/>
              <a:lstStyle/>
              <a:p>
                <a:pPr>
                  <a:defRPr sz="1100" b="0">
                    <a:solidFill>
                      <a:srgbClr val="5E5E5E"/>
                    </a:solidFill>
                  </a:defRPr>
                </a:pPr>
                <a:r>
                  <a:rPr lang="he-IL" sz="1200" b="1" i="0" u="none" strike="noStrike" kern="1200" baseline="0" dirty="0">
                    <a:solidFill>
                      <a:srgbClr val="5E5E5E"/>
                    </a:solidFill>
                    <a:latin typeface="Arial" pitchFamily="34" charset="0"/>
                    <a:ea typeface="+mn-ea"/>
                    <a:cs typeface="Arial" pitchFamily="34" charset="0"/>
                  </a:rPr>
                  <a:t>אחוזים</a:t>
                </a:r>
              </a:p>
            </c:rich>
          </c:tx>
          <c:layout>
            <c:manualLayout>
              <c:xMode val="edge"/>
              <c:yMode val="edge"/>
              <c:x val="0"/>
              <c:y val="0"/>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235498112"/>
        <c:crosses val="autoZero"/>
        <c:crossBetween val="between"/>
      </c:valAx>
    </c:plotArea>
    <c:legend>
      <c:legendPos val="b"/>
      <c:layout>
        <c:manualLayout>
          <c:xMode val="edge"/>
          <c:yMode val="edge"/>
          <c:x val="0.3709419535239375"/>
          <c:y val="0.88250495600744605"/>
          <c:w val="0.25841601333310699"/>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121399614319E-2"/>
          <c:y val="8.5924491319995272E-2"/>
          <c:w val="0.91822894168466496"/>
          <c:h val="0.74158128517588395"/>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(גיליון1!$B$1:$E$1,גיליון1!$H$1:$J$1)</c:f>
              <c:strCache>
                <c:ptCount val="7"/>
                <c:pt idx="0">
                  <c:v>מפקד 1972</c:v>
                </c:pt>
                <c:pt idx="1">
                  <c:v>מפקד 1983</c:v>
                </c:pt>
                <c:pt idx="2">
                  <c:v>מפקד 1995</c:v>
                </c:pt>
                <c:pt idx="3">
                  <c:v>מפקד 2008</c:v>
                </c:pt>
                <c:pt idx="4">
                  <c:v>2013</c:v>
                </c:pt>
                <c:pt idx="5">
                  <c:v>2014</c:v>
                </c:pt>
                <c:pt idx="6">
                  <c:v>2015</c:v>
                </c:pt>
              </c:strCache>
            </c:strRef>
          </c:cat>
          <c:val>
            <c:numRef>
              <c:f>(גיליון1!$B$2:$E$2,גיליון1!$H$2:$J$2)</c:f>
              <c:numCache>
                <c:formatCode>0.0</c:formatCode>
                <c:ptCount val="7"/>
                <c:pt idx="0">
                  <c:v>23.713423283739647</c:v>
                </c:pt>
                <c:pt idx="1">
                  <c:v>24.672910332605078</c:v>
                </c:pt>
                <c:pt idx="2">
                  <c:v>28.325345661818545</c:v>
                </c:pt>
                <c:pt idx="3">
                  <c:v>32.46</c:v>
                </c:pt>
                <c:pt idx="4">
                  <c:v>29.3</c:v>
                </c:pt>
                <c:pt idx="5">
                  <c:v>28.6</c:v>
                </c:pt>
                <c:pt idx="6" formatCode="General">
                  <c:v>27.9</c:v>
                </c:pt>
              </c:numCache>
            </c:numRef>
          </c:val>
          <c:extLst xmlns:c16r2="http://schemas.microsoft.com/office/drawing/2015/06/chart">
            <c:ext xmlns:c16="http://schemas.microsoft.com/office/drawing/2014/chart" uri="{C3380CC4-5D6E-409C-BE32-E72D297353CC}">
              <c16:uniqueId val="{00000000-6788-4B41-978D-B54568D91809}"/>
            </c:ext>
          </c:extLst>
        </c:ser>
        <c:ser>
          <c:idx val="1"/>
          <c:order val="1"/>
          <c:tx>
            <c:strRef>
              <c:f>גיליון1!$A$3</c:f>
              <c:strCache>
                <c:ptCount val="1"/>
                <c:pt idx="0">
                  <c:v>ישראל</c:v>
                </c:pt>
              </c:strCache>
            </c:strRef>
          </c:tx>
          <c:spPr>
            <a:solidFill>
              <a:srgbClr val="224F77"/>
            </a:solidFill>
          </c:spPr>
          <c:invertIfNegative val="0"/>
          <c:dLbls>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(גיליון1!$B$1:$E$1,גיליון1!$H$1:$J$1)</c:f>
              <c:strCache>
                <c:ptCount val="7"/>
                <c:pt idx="0">
                  <c:v>מפקד 1972</c:v>
                </c:pt>
                <c:pt idx="1">
                  <c:v>מפקד 1983</c:v>
                </c:pt>
                <c:pt idx="2">
                  <c:v>מפקד 1995</c:v>
                </c:pt>
                <c:pt idx="3">
                  <c:v>מפקד 2008</c:v>
                </c:pt>
                <c:pt idx="4">
                  <c:v>2013</c:v>
                </c:pt>
                <c:pt idx="5">
                  <c:v>2014</c:v>
                </c:pt>
                <c:pt idx="6">
                  <c:v>2015</c:v>
                </c:pt>
              </c:strCache>
            </c:strRef>
          </c:cat>
          <c:val>
            <c:numRef>
              <c:f>(גיליון1!$B$3:$E$3,גיליון1!$H$3:$J$3)</c:f>
              <c:numCache>
                <c:formatCode>0.0</c:formatCode>
                <c:ptCount val="7"/>
                <c:pt idx="0">
                  <c:v>25.983709287116909</c:v>
                </c:pt>
                <c:pt idx="1">
                  <c:v>26.88552166870582</c:v>
                </c:pt>
                <c:pt idx="2">
                  <c:v>26.022680270046639</c:v>
                </c:pt>
                <c:pt idx="3">
                  <c:v>26</c:v>
                </c:pt>
                <c:pt idx="4">
                  <c:v>24.7</c:v>
                </c:pt>
                <c:pt idx="5">
                  <c:v>24.5</c:v>
                </c:pt>
                <c:pt idx="6" formatCode="General">
                  <c:v>24.3</c:v>
                </c:pt>
              </c:numCache>
            </c:numRef>
          </c:val>
          <c:extLst xmlns:c16r2="http://schemas.microsoft.com/office/drawing/2015/06/chart">
            <c:ext xmlns:c16="http://schemas.microsoft.com/office/drawing/2014/chart" uri="{C3380CC4-5D6E-409C-BE32-E72D297353CC}">
              <c16:uniqueId val="{00000001-6788-4B41-978D-B54568D91809}"/>
            </c:ext>
          </c:extLst>
        </c:ser>
        <c:dLbls>
          <c:dLblPos val="inEnd"/>
          <c:showLegendKey val="0"/>
          <c:showVal val="1"/>
          <c:showCatName val="0"/>
          <c:showSerName val="0"/>
          <c:showPercent val="0"/>
          <c:showBubbleSize val="0"/>
        </c:dLbls>
        <c:gapWidth val="20"/>
        <c:axId val="240466944"/>
        <c:axId val="241594752"/>
      </c:barChart>
      <c:catAx>
        <c:axId val="240466944"/>
        <c:scaling>
          <c:orientation val="minMax"/>
        </c:scaling>
        <c:delete val="0"/>
        <c:axPos val="b"/>
        <c:numFmt formatCode="General" sourceLinked="0"/>
        <c:majorTickMark val="out"/>
        <c:minorTickMark val="none"/>
        <c:tickLblPos val="nextTo"/>
        <c:txPr>
          <a:bodyPr/>
          <a:lstStyle/>
          <a:p>
            <a:pPr>
              <a:defRPr sz="1400"/>
            </a:pPr>
            <a:endParaRPr lang="he-IL"/>
          </a:p>
        </c:txPr>
        <c:crossAx val="241594752"/>
        <c:crosses val="autoZero"/>
        <c:auto val="1"/>
        <c:lblAlgn val="ctr"/>
        <c:lblOffset val="100"/>
        <c:noMultiLvlLbl val="0"/>
      </c:catAx>
      <c:valAx>
        <c:axId val="241594752"/>
        <c:scaling>
          <c:orientation val="minMax"/>
        </c:scaling>
        <c:delete val="0"/>
        <c:axPos val="l"/>
        <c:majorGridlines/>
        <c:title>
          <c:tx>
            <c:rich>
              <a:bodyPr rot="0" vert="horz"/>
              <a:lstStyle/>
              <a:p>
                <a:pPr>
                  <a:defRPr lang="he-IL" sz="1200" kern="120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8.1310390571580037E-3"/>
              <c:y val="6.1706770398824952E-3"/>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240466944"/>
        <c:crosses val="autoZero"/>
        <c:crossBetween val="between"/>
      </c:valAx>
    </c:plotArea>
    <c:legend>
      <c:legendPos val="b"/>
      <c:layout>
        <c:manualLayout>
          <c:xMode val="edge"/>
          <c:yMode val="edge"/>
          <c:x val="0.35135354840904098"/>
          <c:y val="0.926722154287142"/>
          <c:w val="0.31025186646485597"/>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7385312249443E-2"/>
          <c:y val="9.6213580491898473E-2"/>
          <c:w val="0.91822894168466496"/>
          <c:h val="0.74158128517588395"/>
        </c:manualLayout>
      </c:layout>
      <c:barChart>
        <c:barDir val="col"/>
        <c:grouping val="clustered"/>
        <c:varyColors val="0"/>
        <c:ser>
          <c:idx val="0"/>
          <c:order val="0"/>
          <c:tx>
            <c:strRef>
              <c:f>גיליון1!$A$2</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(גיליון1!$B$1:$D$1,גיליון1!$I$1,גיליון1!$L$1:$N$1)</c:f>
              <c:strCache>
                <c:ptCount val="7"/>
                <c:pt idx="0">
                  <c:v>מפקד 1972</c:v>
                </c:pt>
                <c:pt idx="1">
                  <c:v>מפקד 1983</c:v>
                </c:pt>
                <c:pt idx="2">
                  <c:v>מפקד 1995</c:v>
                </c:pt>
                <c:pt idx="3">
                  <c:v>מפקד 2008</c:v>
                </c:pt>
                <c:pt idx="4">
                  <c:v>2013</c:v>
                </c:pt>
                <c:pt idx="5">
                  <c:v>2014</c:v>
                </c:pt>
                <c:pt idx="6">
                  <c:v>2015</c:v>
                </c:pt>
              </c:strCache>
            </c:strRef>
          </c:cat>
          <c:val>
            <c:numRef>
              <c:f>(גיליון1!$B$2:$D$2,גיליון1!$I$2,גיליון1!$L$2:$N$2)</c:f>
              <c:numCache>
                <c:formatCode>0.0</c:formatCode>
                <c:ptCount val="7"/>
                <c:pt idx="0">
                  <c:v>12.6</c:v>
                </c:pt>
                <c:pt idx="1">
                  <c:v>19</c:v>
                </c:pt>
                <c:pt idx="2">
                  <c:v>18.3</c:v>
                </c:pt>
                <c:pt idx="3">
                  <c:v>14.1</c:v>
                </c:pt>
                <c:pt idx="4" formatCode="General">
                  <c:v>14.8</c:v>
                </c:pt>
                <c:pt idx="5" formatCode="General">
                  <c:v>14.9</c:v>
                </c:pt>
                <c:pt idx="6">
                  <c:v>15</c:v>
                </c:pt>
              </c:numCache>
            </c:numRef>
          </c:val>
          <c:extLst xmlns:c16r2="http://schemas.microsoft.com/office/drawing/2015/06/chart">
            <c:ext xmlns:c16="http://schemas.microsoft.com/office/drawing/2014/chart" uri="{C3380CC4-5D6E-409C-BE32-E72D297353CC}">
              <c16:uniqueId val="{00000000-23ED-43A6-82D5-8B6284E750B3}"/>
            </c:ext>
          </c:extLst>
        </c:ser>
        <c:ser>
          <c:idx val="1"/>
          <c:order val="1"/>
          <c:tx>
            <c:strRef>
              <c:f>גיליון1!$A$3</c:f>
              <c:strCache>
                <c:ptCount val="1"/>
                <c:pt idx="0">
                  <c:v>ישראל</c:v>
                </c:pt>
              </c:strCache>
            </c:strRef>
          </c:tx>
          <c:spPr>
            <a:solidFill>
              <a:srgbClr val="224F77"/>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(גיליון1!$B$1:$D$1,גיליון1!$I$1,גיליון1!$L$1:$N$1)</c:f>
              <c:strCache>
                <c:ptCount val="7"/>
                <c:pt idx="0">
                  <c:v>מפקד 1972</c:v>
                </c:pt>
                <c:pt idx="1">
                  <c:v>מפקד 1983</c:v>
                </c:pt>
                <c:pt idx="2">
                  <c:v>מפקד 1995</c:v>
                </c:pt>
                <c:pt idx="3">
                  <c:v>מפקד 2008</c:v>
                </c:pt>
                <c:pt idx="4">
                  <c:v>2013</c:v>
                </c:pt>
                <c:pt idx="5">
                  <c:v>2014</c:v>
                </c:pt>
                <c:pt idx="6">
                  <c:v>2015</c:v>
                </c:pt>
              </c:strCache>
            </c:strRef>
          </c:cat>
          <c:val>
            <c:numRef>
              <c:f>(גיליון1!$B$3:$D$3,גיליון1!$I$3,גיליון1!$L$3:$N$3)</c:f>
              <c:numCache>
                <c:formatCode>0.0</c:formatCode>
                <c:ptCount val="7"/>
                <c:pt idx="0">
                  <c:v>7.1</c:v>
                </c:pt>
                <c:pt idx="1">
                  <c:v>8.9</c:v>
                </c:pt>
                <c:pt idx="2">
                  <c:v>9.9</c:v>
                </c:pt>
                <c:pt idx="3" formatCode="General">
                  <c:v>9.6999999999999993</c:v>
                </c:pt>
                <c:pt idx="4" formatCode="General">
                  <c:v>10.5</c:v>
                </c:pt>
                <c:pt idx="5" formatCode="General">
                  <c:v>10.7</c:v>
                </c:pt>
                <c:pt idx="6">
                  <c:v>11</c:v>
                </c:pt>
              </c:numCache>
            </c:numRef>
          </c:val>
          <c:extLst xmlns:c16r2="http://schemas.microsoft.com/office/drawing/2015/06/chart">
            <c:ext xmlns:c16="http://schemas.microsoft.com/office/drawing/2014/chart" uri="{C3380CC4-5D6E-409C-BE32-E72D297353CC}">
              <c16:uniqueId val="{00000001-23ED-43A6-82D5-8B6284E750B3}"/>
            </c:ext>
          </c:extLst>
        </c:ser>
        <c:dLbls>
          <c:dLblPos val="inEnd"/>
          <c:showLegendKey val="0"/>
          <c:showVal val="1"/>
          <c:showCatName val="0"/>
          <c:showSerName val="0"/>
          <c:showPercent val="0"/>
          <c:showBubbleSize val="0"/>
        </c:dLbls>
        <c:gapWidth val="23"/>
        <c:axId val="167508992"/>
        <c:axId val="168098048"/>
      </c:barChart>
      <c:catAx>
        <c:axId val="167508992"/>
        <c:scaling>
          <c:orientation val="minMax"/>
        </c:scaling>
        <c:delete val="0"/>
        <c:axPos val="b"/>
        <c:numFmt formatCode="General" sourceLinked="0"/>
        <c:majorTickMark val="out"/>
        <c:minorTickMark val="none"/>
        <c:tickLblPos val="nextTo"/>
        <c:txPr>
          <a:bodyPr/>
          <a:lstStyle/>
          <a:p>
            <a:pPr>
              <a:defRPr sz="1400"/>
            </a:pPr>
            <a:endParaRPr lang="he-IL"/>
          </a:p>
        </c:txPr>
        <c:crossAx val="168098048"/>
        <c:crosses val="autoZero"/>
        <c:auto val="1"/>
        <c:lblAlgn val="ctr"/>
        <c:lblOffset val="100"/>
        <c:noMultiLvlLbl val="0"/>
      </c:catAx>
      <c:valAx>
        <c:axId val="168098048"/>
        <c:scaling>
          <c:orientation val="minMax"/>
          <c:max val="35"/>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1.6458155657607639E-3"/>
              <c:y val="1.8968733915907369E-2"/>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167508992"/>
        <c:crosses val="autoZero"/>
        <c:crossBetween val="between"/>
        <c:majorUnit val="5"/>
      </c:valAx>
    </c:plotArea>
    <c:legend>
      <c:legendPos val="b"/>
      <c:layout>
        <c:manualLayout>
          <c:xMode val="edge"/>
          <c:yMode val="edge"/>
          <c:x val="0.350495311349726"/>
          <c:y val="0.91178410671865895"/>
          <c:w val="0.29873278799113401"/>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76AB0-8ECC-4AC3-A97B-D8FE7AD31D02}"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pPr rtl="1"/>
          <a:endParaRPr lang="he-IL"/>
        </a:p>
      </dgm:t>
    </dgm:pt>
    <dgm:pt modelId="{5911FC77-6C11-4C88-8671-3ECA22B2C7C8}">
      <dgm:prSet custT="1"/>
      <dgm:spPr>
        <a:solidFill>
          <a:srgbClr val="00682F"/>
        </a:solidFill>
      </dgm:spPr>
      <dgm:t>
        <a:bodyPr/>
        <a:lstStyle/>
        <a:p>
          <a:pPr algn="just" rtl="1"/>
          <a:r>
            <a:rPr lang="he-IL" sz="1500" b="1" dirty="0">
              <a:solidFill>
                <a:schemeClr val="bg1"/>
              </a:solidFill>
              <a:latin typeface="Blender" pitchFamily="18" charset="-79"/>
              <a:cs typeface="Blender" pitchFamily="18" charset="-79"/>
            </a:rPr>
            <a:t>צריכת המים השנתית לתושב ירדה (מ-72 מ"ק בשנת 2000 ל-64 מ"ק ב-2015). עם זאת, צריכה זו גבוהה מזו שבכלל ישראל (50 מ"ק).</a:t>
          </a:r>
        </a:p>
      </dgm:t>
    </dgm:pt>
    <dgm:pt modelId="{4B5636A1-9211-4009-9978-BB2C5B376A42}" type="parTrans" cxnId="{FACCCDD9-7DBB-4A5B-9C66-2DB8779CE7C4}">
      <dgm:prSet/>
      <dgm:spPr/>
      <dgm:t>
        <a:bodyPr/>
        <a:lstStyle/>
        <a:p>
          <a:pPr rtl="1"/>
          <a:endParaRPr lang="he-IL"/>
        </a:p>
      </dgm:t>
    </dgm:pt>
    <dgm:pt modelId="{5D3EDACC-368A-41E7-92D5-E977B3F413C6}" type="sibTrans" cxnId="{FACCCDD9-7DBB-4A5B-9C66-2DB8779CE7C4}">
      <dgm:prSet/>
      <dgm:spPr/>
      <dgm:t>
        <a:bodyPr/>
        <a:lstStyle/>
        <a:p>
          <a:pPr rtl="1"/>
          <a:endParaRPr lang="he-IL"/>
        </a:p>
      </dgm:t>
    </dgm:pt>
    <dgm:pt modelId="{52DC6A80-DFCA-46CD-8229-782999F8BB3D}">
      <dgm:prSet custT="1"/>
      <dgm:spPr>
        <a:solidFill>
          <a:srgbClr val="00682F"/>
        </a:solidFill>
      </dgm:spPr>
      <dgm:t>
        <a:bodyPr/>
        <a:lstStyle/>
        <a:p>
          <a:pPr algn="r" rtl="1"/>
          <a:r>
            <a:rPr lang="he-IL" sz="1500" b="1" dirty="0">
              <a:solidFill>
                <a:schemeClr val="bg1"/>
              </a:solidFill>
              <a:latin typeface="Blender" pitchFamily="18" charset="-79"/>
              <a:cs typeface="Blender" pitchFamily="18" charset="-79"/>
            </a:rPr>
            <a:t>במהלך 17 השנים האחרונות חל שיפור במדדי איכות האוויר.</a:t>
          </a:r>
        </a:p>
        <a:p>
          <a:pPr algn="r" rtl="1"/>
          <a:r>
            <a:rPr lang="he-IL" sz="1500" b="1" dirty="0">
              <a:solidFill>
                <a:schemeClr val="bg1"/>
              </a:solidFill>
              <a:latin typeface="Blender" pitchFamily="18" charset="-79"/>
              <a:cs typeface="Blender" pitchFamily="18" charset="-79"/>
            </a:rPr>
            <a:t> </a:t>
          </a:r>
        </a:p>
        <a:p>
          <a:pPr algn="r" rtl="1"/>
          <a:r>
            <a:rPr lang="he-IL" altLang="he-IL" sz="1500" b="1" dirty="0">
              <a:solidFill>
                <a:schemeClr val="bg1"/>
              </a:solidFill>
              <a:latin typeface="Blender" pitchFamily="18" charset="-79"/>
              <a:cs typeface="Blender" pitchFamily="18" charset="-79"/>
            </a:rPr>
            <a:t>בשנת 2017 23% משטח העיר הוא שטח ירוק - פארקים, גינות וחורשות.</a:t>
          </a:r>
          <a:endParaRPr lang="he-IL" sz="1500" b="1" dirty="0">
            <a:solidFill>
              <a:schemeClr val="bg1"/>
            </a:solidFill>
            <a:latin typeface="Blender" pitchFamily="18" charset="-79"/>
            <a:cs typeface="Blender" pitchFamily="18" charset="-79"/>
          </a:endParaRPr>
        </a:p>
      </dgm:t>
    </dgm:pt>
    <dgm:pt modelId="{CCC58B50-9017-4C1E-ADF7-CBC2340BEC29}" type="parTrans" cxnId="{6E5F10EF-D185-4D77-A16F-5EC5E04FE9E5}">
      <dgm:prSet/>
      <dgm:spPr/>
      <dgm:t>
        <a:bodyPr/>
        <a:lstStyle/>
        <a:p>
          <a:pPr rtl="1"/>
          <a:endParaRPr lang="he-IL"/>
        </a:p>
      </dgm:t>
    </dgm:pt>
    <dgm:pt modelId="{1C9068E2-2DAF-418F-A5B4-2942B96C98AE}" type="sibTrans" cxnId="{6E5F10EF-D185-4D77-A16F-5EC5E04FE9E5}">
      <dgm:prSet/>
      <dgm:spPr/>
      <dgm:t>
        <a:bodyPr/>
        <a:lstStyle/>
        <a:p>
          <a:pPr rtl="1"/>
          <a:endParaRPr lang="he-IL"/>
        </a:p>
      </dgm:t>
    </dgm:pt>
    <dgm:pt modelId="{E9474257-B6C1-4568-B78E-BACC4C5271A8}">
      <dgm:prSet/>
      <dgm:spPr/>
      <dgm:t>
        <a:bodyPr/>
        <a:lstStyle/>
        <a:p>
          <a:pPr rtl="1"/>
          <a:endParaRPr lang="he-IL" dirty="0"/>
        </a:p>
      </dgm:t>
    </dgm:pt>
    <dgm:pt modelId="{CBF6BED3-54FE-44CE-8295-A80F2A9F7397}" type="parTrans" cxnId="{FBCAEA72-5990-408A-B561-A01BAF34E8D1}">
      <dgm:prSet/>
      <dgm:spPr/>
      <dgm:t>
        <a:bodyPr/>
        <a:lstStyle/>
        <a:p>
          <a:pPr rtl="1"/>
          <a:endParaRPr lang="he-IL"/>
        </a:p>
      </dgm:t>
    </dgm:pt>
    <dgm:pt modelId="{DBD705D1-F221-4857-AA63-2684165E3554}" type="sibTrans" cxnId="{FBCAEA72-5990-408A-B561-A01BAF34E8D1}">
      <dgm:prSet/>
      <dgm:spPr/>
      <dgm:t>
        <a:bodyPr/>
        <a:lstStyle/>
        <a:p>
          <a:pPr rtl="1"/>
          <a:endParaRPr lang="he-IL"/>
        </a:p>
      </dgm:t>
    </dgm:pt>
    <dgm:pt modelId="{A16469C1-6FE8-4C4A-91A8-5A677E4348D3}">
      <dgm:prSet/>
      <dgm:spPr/>
      <dgm:t>
        <a:bodyPr/>
        <a:lstStyle/>
        <a:p>
          <a:pPr rtl="1"/>
          <a:endParaRPr lang="he-IL" dirty="0"/>
        </a:p>
      </dgm:t>
    </dgm:pt>
    <dgm:pt modelId="{12D70713-3309-4C35-81C0-B8EF45DAD752}" type="parTrans" cxnId="{DFA9CF9E-F3A4-4075-B125-58B9FCB47670}">
      <dgm:prSet/>
      <dgm:spPr/>
      <dgm:t>
        <a:bodyPr/>
        <a:lstStyle/>
        <a:p>
          <a:pPr rtl="1"/>
          <a:endParaRPr lang="he-IL"/>
        </a:p>
      </dgm:t>
    </dgm:pt>
    <dgm:pt modelId="{4AEAEB41-DDB9-46E5-9045-0ACA84EDACAA}" type="sibTrans" cxnId="{DFA9CF9E-F3A4-4075-B125-58B9FCB47670}">
      <dgm:prSet/>
      <dgm:spPr/>
      <dgm:t>
        <a:bodyPr/>
        <a:lstStyle/>
        <a:p>
          <a:pPr rtl="1"/>
          <a:endParaRPr lang="he-IL"/>
        </a:p>
      </dgm:t>
    </dgm:pt>
    <dgm:pt modelId="{4C6FD619-6D87-43FF-A5A3-5596DDDAB741}">
      <dgm:prSet/>
      <dgm:spPr/>
      <dgm:t>
        <a:bodyPr/>
        <a:lstStyle/>
        <a:p>
          <a:pPr rtl="1"/>
          <a:endParaRPr lang="he-IL"/>
        </a:p>
      </dgm:t>
    </dgm:pt>
    <dgm:pt modelId="{40929CBF-B250-4E76-B1CC-1C2FB0E40727}" type="parTrans" cxnId="{3D800CDB-B6B3-4686-A22D-67B3B094C5F5}">
      <dgm:prSet/>
      <dgm:spPr/>
      <dgm:t>
        <a:bodyPr/>
        <a:lstStyle/>
        <a:p>
          <a:pPr rtl="1"/>
          <a:endParaRPr lang="he-IL"/>
        </a:p>
      </dgm:t>
    </dgm:pt>
    <dgm:pt modelId="{13F727AA-EAF1-4DBE-B98F-0C3640D6C658}" type="sibTrans" cxnId="{3D800CDB-B6B3-4686-A22D-67B3B094C5F5}">
      <dgm:prSet/>
      <dgm:spPr/>
      <dgm:t>
        <a:bodyPr/>
        <a:lstStyle/>
        <a:p>
          <a:pPr rtl="1"/>
          <a:endParaRPr lang="he-IL"/>
        </a:p>
      </dgm:t>
    </dgm:pt>
    <dgm:pt modelId="{18F048AF-8873-4C11-989B-87507443EBF9}">
      <dgm:prSet/>
      <dgm:spPr/>
      <dgm:t>
        <a:bodyPr/>
        <a:lstStyle/>
        <a:p>
          <a:pPr rtl="1"/>
          <a:endParaRPr lang="he-IL"/>
        </a:p>
      </dgm:t>
    </dgm:pt>
    <dgm:pt modelId="{EEFAEF4C-CCDB-43CA-9564-3E6FE0A213CD}" type="parTrans" cxnId="{089A60A1-AA68-4DFD-9F64-A6D45C1B68A6}">
      <dgm:prSet/>
      <dgm:spPr/>
      <dgm:t>
        <a:bodyPr/>
        <a:lstStyle/>
        <a:p>
          <a:pPr rtl="1"/>
          <a:endParaRPr lang="he-IL"/>
        </a:p>
      </dgm:t>
    </dgm:pt>
    <dgm:pt modelId="{BA39829A-15B4-477C-B9B4-CAC3CF9773A1}" type="sibTrans" cxnId="{089A60A1-AA68-4DFD-9F64-A6D45C1B68A6}">
      <dgm:prSet/>
      <dgm:spPr/>
      <dgm:t>
        <a:bodyPr/>
        <a:lstStyle/>
        <a:p>
          <a:pPr rtl="1"/>
          <a:endParaRPr lang="he-IL"/>
        </a:p>
      </dgm:t>
    </dgm:pt>
    <dgm:pt modelId="{9A269A29-8CD0-4E8E-AD39-88CECEC3C26F}">
      <dgm:prSet/>
      <dgm:spPr/>
      <dgm:t>
        <a:bodyPr/>
        <a:lstStyle/>
        <a:p>
          <a:pPr rtl="1"/>
          <a:endParaRPr lang="he-IL"/>
        </a:p>
      </dgm:t>
    </dgm:pt>
    <dgm:pt modelId="{6218C944-B0B8-46BB-914C-EE8EAF772454}" type="parTrans" cxnId="{584C7715-4DCD-4ADF-B7D2-7A07EC1CA0FD}">
      <dgm:prSet/>
      <dgm:spPr/>
      <dgm:t>
        <a:bodyPr/>
        <a:lstStyle/>
        <a:p>
          <a:pPr rtl="1"/>
          <a:endParaRPr lang="he-IL"/>
        </a:p>
      </dgm:t>
    </dgm:pt>
    <dgm:pt modelId="{01E72877-A178-4DB9-84B8-00A8663DE15A}" type="sibTrans" cxnId="{584C7715-4DCD-4ADF-B7D2-7A07EC1CA0FD}">
      <dgm:prSet/>
      <dgm:spPr/>
      <dgm:t>
        <a:bodyPr/>
        <a:lstStyle/>
        <a:p>
          <a:pPr rtl="1"/>
          <a:endParaRPr lang="he-IL"/>
        </a:p>
      </dgm:t>
    </dgm:pt>
    <dgm:pt modelId="{1E047E4F-4092-45EE-B9F9-1288B39182AD}">
      <dgm:prSet/>
      <dgm:spPr/>
      <dgm:t>
        <a:bodyPr/>
        <a:lstStyle/>
        <a:p>
          <a:pPr rtl="1"/>
          <a:endParaRPr lang="he-IL"/>
        </a:p>
      </dgm:t>
    </dgm:pt>
    <dgm:pt modelId="{21B447E2-9405-4882-80F2-05EFFBDB9CD9}" type="parTrans" cxnId="{4372D21B-294D-4D71-9A74-694F98DBEA9A}">
      <dgm:prSet/>
      <dgm:spPr/>
      <dgm:t>
        <a:bodyPr/>
        <a:lstStyle/>
        <a:p>
          <a:pPr rtl="1"/>
          <a:endParaRPr lang="he-IL"/>
        </a:p>
      </dgm:t>
    </dgm:pt>
    <dgm:pt modelId="{A4EFC4AB-4FF3-424C-8588-BCD02519C16E}" type="sibTrans" cxnId="{4372D21B-294D-4D71-9A74-694F98DBEA9A}">
      <dgm:prSet/>
      <dgm:spPr/>
      <dgm:t>
        <a:bodyPr/>
        <a:lstStyle/>
        <a:p>
          <a:pPr rtl="1"/>
          <a:endParaRPr lang="he-IL"/>
        </a:p>
      </dgm:t>
    </dgm:pt>
    <dgm:pt modelId="{C975D6C5-7C4C-4AEF-85BB-E6FDAE4DA6DA}">
      <dgm:prSet/>
      <dgm:spPr/>
      <dgm:t>
        <a:bodyPr/>
        <a:lstStyle/>
        <a:p>
          <a:pPr rtl="1"/>
          <a:endParaRPr lang="he-IL"/>
        </a:p>
      </dgm:t>
    </dgm:pt>
    <dgm:pt modelId="{7D545528-9325-4C39-B1C1-BF162FDDC957}" type="parTrans" cxnId="{8A096F68-40AE-40B2-9E7E-89423DEAD698}">
      <dgm:prSet/>
      <dgm:spPr/>
      <dgm:t>
        <a:bodyPr/>
        <a:lstStyle/>
        <a:p>
          <a:pPr rtl="1"/>
          <a:endParaRPr lang="he-IL"/>
        </a:p>
      </dgm:t>
    </dgm:pt>
    <dgm:pt modelId="{F5EB354E-8C8D-422E-B72A-C627C331490D}" type="sibTrans" cxnId="{8A096F68-40AE-40B2-9E7E-89423DEAD698}">
      <dgm:prSet/>
      <dgm:spPr/>
      <dgm:t>
        <a:bodyPr/>
        <a:lstStyle/>
        <a:p>
          <a:pPr rtl="1"/>
          <a:endParaRPr lang="he-IL"/>
        </a:p>
      </dgm:t>
    </dgm:pt>
    <dgm:pt modelId="{7A5DF025-6E87-47AC-AEBA-EEB188C8BFC9}">
      <dgm:prSet custT="1"/>
      <dgm:spPr>
        <a:solidFill>
          <a:srgbClr val="00682F"/>
        </a:solidFill>
      </dgm:spPr>
      <dgm:t>
        <a:bodyPr/>
        <a:lstStyle/>
        <a:p>
          <a:pPr algn="r" rtl="1"/>
          <a:endParaRPr lang="he-IL" sz="1600" b="1" dirty="0"/>
        </a:p>
      </dgm:t>
    </dgm:pt>
    <dgm:pt modelId="{07D50A2C-3FED-4D78-8FB3-516DD0E91675}" type="parTrans" cxnId="{93445015-6C71-4F94-9AE2-A6FBB018A8D4}">
      <dgm:prSet/>
      <dgm:spPr/>
      <dgm:t>
        <a:bodyPr/>
        <a:lstStyle/>
        <a:p>
          <a:pPr rtl="1"/>
          <a:endParaRPr lang="he-IL"/>
        </a:p>
      </dgm:t>
    </dgm:pt>
    <dgm:pt modelId="{437E48DE-B365-4012-9274-7661A1884090}" type="sibTrans" cxnId="{93445015-6C71-4F94-9AE2-A6FBB018A8D4}">
      <dgm:prSet/>
      <dgm:spPr/>
      <dgm:t>
        <a:bodyPr/>
        <a:lstStyle/>
        <a:p>
          <a:pPr rtl="1"/>
          <a:endParaRPr lang="he-IL"/>
        </a:p>
      </dgm:t>
    </dgm:pt>
    <dgm:pt modelId="{35A01456-9911-491D-85E4-FAA4D49A9998}">
      <dgm:prSet custT="1"/>
      <dgm:spPr>
        <a:solidFill>
          <a:srgbClr val="00682F"/>
        </a:solidFill>
      </dgm:spPr>
      <dgm:t>
        <a:bodyPr/>
        <a:lstStyle/>
        <a:p>
          <a:pPr algn="just" defTabSz="622300" rtl="1">
            <a:lnSpc>
              <a:spcPct val="90000"/>
            </a:lnSpc>
            <a:spcBef>
              <a:spcPct val="0"/>
            </a:spcBef>
            <a:spcAft>
              <a:spcPct val="35000"/>
            </a:spcAft>
          </a:pPr>
          <a:r>
            <a:rPr lang="he-IL" sz="1500" b="1" dirty="0">
              <a:solidFill>
                <a:schemeClr val="bg1"/>
              </a:solidFill>
              <a:latin typeface="Blender" pitchFamily="18" charset="-79"/>
              <a:cs typeface="Blender" pitchFamily="18" charset="-79"/>
            </a:rPr>
            <a:t>בשנים האחרונות נמשכת סלילת שבילי אופניים (130 ק"מ ב-2016). בתקופה 2016-2014 חל גידול של 11% במספר התושבים הרוכבים לעבודה על אופניים.</a:t>
          </a:r>
        </a:p>
        <a:p>
          <a:pPr algn="just" defTabSz="622300" rtl="1">
            <a:lnSpc>
              <a:spcPct val="90000"/>
            </a:lnSpc>
            <a:spcBef>
              <a:spcPct val="0"/>
            </a:spcBef>
            <a:spcAft>
              <a:spcPct val="35000"/>
            </a:spcAft>
          </a:pPr>
          <a:endParaRPr lang="he-IL" sz="600" b="1" dirty="0">
            <a:solidFill>
              <a:schemeClr val="bg1"/>
            </a:solidFill>
            <a:latin typeface="Blender" pitchFamily="18" charset="-79"/>
            <a:cs typeface="Blender" pitchFamily="18" charset="-79"/>
          </a:endParaRPr>
        </a:p>
        <a:p>
          <a:pPr algn="just" defTabSz="622300" rtl="1">
            <a:lnSpc>
              <a:spcPct val="90000"/>
            </a:lnSpc>
            <a:spcBef>
              <a:spcPct val="0"/>
            </a:spcBef>
            <a:spcAft>
              <a:spcPct val="35000"/>
            </a:spcAft>
          </a:pPr>
          <a:r>
            <a:rPr lang="he-IL" sz="1500" b="1" dirty="0">
              <a:solidFill>
                <a:srgbClr val="FFCD2D"/>
              </a:solidFill>
              <a:latin typeface="Blender" pitchFamily="18" charset="-79"/>
              <a:cs typeface="Blender" pitchFamily="18" charset="-79"/>
            </a:rPr>
            <a:t>ל-17% ממשקי הבית יש שני רכבים או יותר. נתון זה נמוך בהשוואה לכלל ישראל (24%).</a:t>
          </a:r>
        </a:p>
      </dgm:t>
    </dgm:pt>
    <dgm:pt modelId="{35773523-6D47-4FCD-945A-CEA22AE0A6A9}" type="sibTrans" cxnId="{2A7A796B-DEF7-403C-9603-25654FC341CA}">
      <dgm:prSet/>
      <dgm:spPr/>
      <dgm:t>
        <a:bodyPr/>
        <a:lstStyle/>
        <a:p>
          <a:pPr rtl="1"/>
          <a:endParaRPr lang="he-IL"/>
        </a:p>
      </dgm:t>
    </dgm:pt>
    <dgm:pt modelId="{239A1A49-9C7F-46A6-8176-38E3D6DEABA6}" type="parTrans" cxnId="{2A7A796B-DEF7-403C-9603-25654FC341CA}">
      <dgm:prSet/>
      <dgm:spPr/>
      <dgm:t>
        <a:bodyPr/>
        <a:lstStyle/>
        <a:p>
          <a:pPr rtl="1"/>
          <a:endParaRPr lang="he-IL"/>
        </a:p>
      </dgm:t>
    </dgm:pt>
    <dgm:pt modelId="{0598435F-0BB6-4C38-8008-C2A728329D7F}" type="pres">
      <dgm:prSet presAssocID="{11176AB0-8ECC-4AC3-A97B-D8FE7AD31D02}" presName="matrix" presStyleCnt="0">
        <dgm:presLayoutVars>
          <dgm:chMax val="1"/>
          <dgm:dir/>
          <dgm:resizeHandles val="exact"/>
        </dgm:presLayoutVars>
      </dgm:prSet>
      <dgm:spPr/>
      <dgm:t>
        <a:bodyPr/>
        <a:lstStyle/>
        <a:p>
          <a:pPr rtl="1"/>
          <a:endParaRPr lang="he-IL"/>
        </a:p>
      </dgm:t>
    </dgm:pt>
    <dgm:pt modelId="{D97F8ECB-CBD5-402C-A329-5170D1C902F8}" type="pres">
      <dgm:prSet presAssocID="{11176AB0-8ECC-4AC3-A97B-D8FE7AD31D02}" presName="diamond" presStyleLbl="bgShp" presStyleIdx="0" presStyleCnt="1" custScaleX="128669" custScaleY="97403"/>
      <dgm:spPr>
        <a:solidFill>
          <a:srgbClr val="DDF1E2"/>
        </a:solidFill>
      </dgm:spPr>
    </dgm:pt>
    <dgm:pt modelId="{5EB970DA-F9A3-4ED9-A0B4-060DA113C35F}" type="pres">
      <dgm:prSet presAssocID="{11176AB0-8ECC-4AC3-A97B-D8FE7AD31D02}" presName="quad1" presStyleLbl="node1" presStyleIdx="0" presStyleCnt="4" custScaleX="145534" custLinFactX="31881" custLinFactNeighborX="100000" custLinFactNeighborY="2271">
        <dgm:presLayoutVars>
          <dgm:chMax val="0"/>
          <dgm:chPref val="0"/>
          <dgm:bulletEnabled val="1"/>
        </dgm:presLayoutVars>
      </dgm:prSet>
      <dgm:spPr/>
      <dgm:t>
        <a:bodyPr/>
        <a:lstStyle/>
        <a:p>
          <a:pPr rtl="1"/>
          <a:endParaRPr lang="he-IL"/>
        </a:p>
      </dgm:t>
    </dgm:pt>
    <dgm:pt modelId="{C0363E5F-158A-4F65-8C33-89F33023F32E}" type="pres">
      <dgm:prSet presAssocID="{11176AB0-8ECC-4AC3-A97B-D8FE7AD31D02}" presName="quad2" presStyleLbl="node1" presStyleIdx="1" presStyleCnt="4" custScaleX="150322" custScaleY="99429" custLinFactX="-27584" custLinFactNeighborX="-100000" custLinFactNeighborY="3016">
        <dgm:presLayoutVars>
          <dgm:chMax val="0"/>
          <dgm:chPref val="0"/>
          <dgm:bulletEnabled val="1"/>
        </dgm:presLayoutVars>
      </dgm:prSet>
      <dgm:spPr/>
      <dgm:t>
        <a:bodyPr/>
        <a:lstStyle/>
        <a:p>
          <a:pPr rtl="1"/>
          <a:endParaRPr lang="he-IL"/>
        </a:p>
      </dgm:t>
    </dgm:pt>
    <dgm:pt modelId="{0870C465-997F-479B-8E0E-2EA7D32ACC1A}" type="pres">
      <dgm:prSet presAssocID="{11176AB0-8ECC-4AC3-A97B-D8FE7AD31D02}" presName="quad3" presStyleLbl="node1" presStyleIdx="2" presStyleCnt="4" custScaleX="148011" custLinFactNeighborX="-17717" custLinFactNeighborY="-1700">
        <dgm:presLayoutVars>
          <dgm:chMax val="0"/>
          <dgm:chPref val="0"/>
          <dgm:bulletEnabled val="1"/>
        </dgm:presLayoutVars>
      </dgm:prSet>
      <dgm:spPr/>
      <dgm:t>
        <a:bodyPr/>
        <a:lstStyle/>
        <a:p>
          <a:pPr rtl="1"/>
          <a:endParaRPr lang="he-IL"/>
        </a:p>
      </dgm:t>
    </dgm:pt>
    <dgm:pt modelId="{9D812B4F-1FE7-406F-AFA0-842382AD7928}" type="pres">
      <dgm:prSet presAssocID="{11176AB0-8ECC-4AC3-A97B-D8FE7AD31D02}" presName="quad4" presStyleLbl="node1" presStyleIdx="3" presStyleCnt="4" custScaleX="142923" custScaleY="101363" custLinFactNeighborX="21897" custLinFactNeighborY="-1500">
        <dgm:presLayoutVars>
          <dgm:chMax val="0"/>
          <dgm:chPref val="0"/>
          <dgm:bulletEnabled val="1"/>
        </dgm:presLayoutVars>
      </dgm:prSet>
      <dgm:spPr/>
      <dgm:t>
        <a:bodyPr/>
        <a:lstStyle/>
        <a:p>
          <a:pPr rtl="1"/>
          <a:endParaRPr lang="he-IL"/>
        </a:p>
      </dgm:t>
    </dgm:pt>
  </dgm:ptLst>
  <dgm:cxnLst>
    <dgm:cxn modelId="{4372D21B-294D-4D71-9A74-694F98DBEA9A}" srcId="{11176AB0-8ECC-4AC3-A97B-D8FE7AD31D02}" destId="{1E047E4F-4092-45EE-B9F9-1288B39182AD}" srcOrd="9" destOrd="0" parTransId="{21B447E2-9405-4882-80F2-05EFFBDB9CD9}" sibTransId="{A4EFC4AB-4FF3-424C-8588-BCD02519C16E}"/>
    <dgm:cxn modelId="{3D800CDB-B6B3-4686-A22D-67B3B094C5F5}" srcId="{11176AB0-8ECC-4AC3-A97B-D8FE7AD31D02}" destId="{4C6FD619-6D87-43FF-A5A3-5596DDDAB741}" srcOrd="6" destOrd="0" parTransId="{40929CBF-B250-4E76-B1CC-1C2FB0E40727}" sibTransId="{13F727AA-EAF1-4DBE-B98F-0C3640D6C658}"/>
    <dgm:cxn modelId="{089A60A1-AA68-4DFD-9F64-A6D45C1B68A6}" srcId="{11176AB0-8ECC-4AC3-A97B-D8FE7AD31D02}" destId="{18F048AF-8873-4C11-989B-87507443EBF9}" srcOrd="7" destOrd="0" parTransId="{EEFAEF4C-CCDB-43CA-9564-3E6FE0A213CD}" sibTransId="{BA39829A-15B4-477C-B9B4-CAC3CF9773A1}"/>
    <dgm:cxn modelId="{6E5F10EF-D185-4D77-A16F-5EC5E04FE9E5}" srcId="{11176AB0-8ECC-4AC3-A97B-D8FE7AD31D02}" destId="{52DC6A80-DFCA-46CD-8229-782999F8BB3D}" srcOrd="3" destOrd="0" parTransId="{CCC58B50-9017-4C1E-ADF7-CBC2340BEC29}" sibTransId="{1C9068E2-2DAF-418F-A5B4-2942B96C98AE}"/>
    <dgm:cxn modelId="{DFA9CF9E-F3A4-4075-B125-58B9FCB47670}" srcId="{11176AB0-8ECC-4AC3-A97B-D8FE7AD31D02}" destId="{A16469C1-6FE8-4C4A-91A8-5A677E4348D3}" srcOrd="5" destOrd="0" parTransId="{12D70713-3309-4C35-81C0-B8EF45DAD752}" sibTransId="{4AEAEB41-DDB9-46E5-9045-0ACA84EDACAA}"/>
    <dgm:cxn modelId="{DF604E3F-F29C-42E5-AD8F-95882D29577C}" type="presOf" srcId="{7A5DF025-6E87-47AC-AEBA-EEB188C8BFC9}" destId="{C0363E5F-158A-4F65-8C33-89F33023F32E}" srcOrd="0" destOrd="0" presId="urn:microsoft.com/office/officeart/2005/8/layout/matrix3"/>
    <dgm:cxn modelId="{2A7A796B-DEF7-403C-9603-25654FC341CA}" srcId="{11176AB0-8ECC-4AC3-A97B-D8FE7AD31D02}" destId="{35A01456-9911-491D-85E4-FAA4D49A9998}" srcOrd="2" destOrd="0" parTransId="{239A1A49-9C7F-46A6-8176-38E3D6DEABA6}" sibTransId="{35773523-6D47-4FCD-945A-CEA22AE0A6A9}"/>
    <dgm:cxn modelId="{8A096F68-40AE-40B2-9E7E-89423DEAD698}" srcId="{11176AB0-8ECC-4AC3-A97B-D8FE7AD31D02}" destId="{C975D6C5-7C4C-4AEF-85BB-E6FDAE4DA6DA}" srcOrd="10" destOrd="0" parTransId="{7D545528-9325-4C39-B1C1-BF162FDDC957}" sibTransId="{F5EB354E-8C8D-422E-B72A-C627C331490D}"/>
    <dgm:cxn modelId="{03F1F687-7BEF-458B-965B-118617EE1AFF}" type="presOf" srcId="{35A01456-9911-491D-85E4-FAA4D49A9998}" destId="{0870C465-997F-479B-8E0E-2EA7D32ACC1A}" srcOrd="0" destOrd="0" presId="urn:microsoft.com/office/officeart/2005/8/layout/matrix3"/>
    <dgm:cxn modelId="{E73FA463-03F1-425F-8BF2-7CF9E006D943}" type="presOf" srcId="{11176AB0-8ECC-4AC3-A97B-D8FE7AD31D02}" destId="{0598435F-0BB6-4C38-8008-C2A728329D7F}" srcOrd="0" destOrd="0" presId="urn:microsoft.com/office/officeart/2005/8/layout/matrix3"/>
    <dgm:cxn modelId="{584C7715-4DCD-4ADF-B7D2-7A07EC1CA0FD}" srcId="{11176AB0-8ECC-4AC3-A97B-D8FE7AD31D02}" destId="{9A269A29-8CD0-4E8E-AD39-88CECEC3C26F}" srcOrd="8" destOrd="0" parTransId="{6218C944-B0B8-46BB-914C-EE8EAF772454}" sibTransId="{01E72877-A178-4DB9-84B8-00A8663DE15A}"/>
    <dgm:cxn modelId="{9FA04ED8-6133-417D-AFBD-1527BCA24F65}" type="presOf" srcId="{52DC6A80-DFCA-46CD-8229-782999F8BB3D}" destId="{9D812B4F-1FE7-406F-AFA0-842382AD7928}" srcOrd="0" destOrd="0" presId="urn:microsoft.com/office/officeart/2005/8/layout/matrix3"/>
    <dgm:cxn modelId="{93445015-6C71-4F94-9AE2-A6FBB018A8D4}" srcId="{11176AB0-8ECC-4AC3-A97B-D8FE7AD31D02}" destId="{7A5DF025-6E87-47AC-AEBA-EEB188C8BFC9}" srcOrd="1" destOrd="0" parTransId="{07D50A2C-3FED-4D78-8FB3-516DD0E91675}" sibTransId="{437E48DE-B365-4012-9274-7661A1884090}"/>
    <dgm:cxn modelId="{FBCAEA72-5990-408A-B561-A01BAF34E8D1}" srcId="{11176AB0-8ECC-4AC3-A97B-D8FE7AD31D02}" destId="{E9474257-B6C1-4568-B78E-BACC4C5271A8}" srcOrd="4" destOrd="0" parTransId="{CBF6BED3-54FE-44CE-8295-A80F2A9F7397}" sibTransId="{DBD705D1-F221-4857-AA63-2684165E3554}"/>
    <dgm:cxn modelId="{0FAF6D40-1C77-4B3A-A6AC-E859B28ABBB7}" type="presOf" srcId="{5911FC77-6C11-4C88-8671-3ECA22B2C7C8}" destId="{5EB970DA-F9A3-4ED9-A0B4-060DA113C35F}" srcOrd="0" destOrd="0" presId="urn:microsoft.com/office/officeart/2005/8/layout/matrix3"/>
    <dgm:cxn modelId="{FACCCDD9-7DBB-4A5B-9C66-2DB8779CE7C4}" srcId="{11176AB0-8ECC-4AC3-A97B-D8FE7AD31D02}" destId="{5911FC77-6C11-4C88-8671-3ECA22B2C7C8}" srcOrd="0" destOrd="0" parTransId="{4B5636A1-9211-4009-9978-BB2C5B376A42}" sibTransId="{5D3EDACC-368A-41E7-92D5-E977B3F413C6}"/>
    <dgm:cxn modelId="{CF478A1E-F04D-47A6-AFF3-D0FC2DB4BFAB}" type="presParOf" srcId="{0598435F-0BB6-4C38-8008-C2A728329D7F}" destId="{D97F8ECB-CBD5-402C-A329-5170D1C902F8}" srcOrd="0" destOrd="0" presId="urn:microsoft.com/office/officeart/2005/8/layout/matrix3"/>
    <dgm:cxn modelId="{300DEB29-5B04-41B1-B2C8-BC48DCE46594}" type="presParOf" srcId="{0598435F-0BB6-4C38-8008-C2A728329D7F}" destId="{5EB970DA-F9A3-4ED9-A0B4-060DA113C35F}" srcOrd="1" destOrd="0" presId="urn:microsoft.com/office/officeart/2005/8/layout/matrix3"/>
    <dgm:cxn modelId="{CAA697BC-BBAE-4FE9-A764-6194114CEC1C}" type="presParOf" srcId="{0598435F-0BB6-4C38-8008-C2A728329D7F}" destId="{C0363E5F-158A-4F65-8C33-89F33023F32E}" srcOrd="2" destOrd="0" presId="urn:microsoft.com/office/officeart/2005/8/layout/matrix3"/>
    <dgm:cxn modelId="{9F0E2C41-DD9F-46FD-A1CF-9ED52A3C569F}" type="presParOf" srcId="{0598435F-0BB6-4C38-8008-C2A728329D7F}" destId="{0870C465-997F-479B-8E0E-2EA7D32ACC1A}" srcOrd="3" destOrd="0" presId="urn:microsoft.com/office/officeart/2005/8/layout/matrix3"/>
    <dgm:cxn modelId="{16B5F229-7A43-4ACF-9AAB-2DF1BDB5E804}" type="presParOf" srcId="{0598435F-0BB6-4C38-8008-C2A728329D7F}" destId="{9D812B4F-1FE7-406F-AFA0-842382AD792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F8ECB-CBD5-402C-A329-5170D1C902F8}">
      <dsp:nvSpPr>
        <dsp:cNvPr id="0" name=""/>
        <dsp:cNvSpPr/>
      </dsp:nvSpPr>
      <dsp:spPr>
        <a:xfrm>
          <a:off x="872342" y="71996"/>
          <a:ext cx="7134201" cy="5400622"/>
        </a:xfrm>
        <a:prstGeom prst="diamond">
          <a:avLst/>
        </a:prstGeom>
        <a:solidFill>
          <a:srgbClr val="DDF1E2"/>
        </a:solidFill>
        <a:ln>
          <a:noFill/>
        </a:ln>
        <a:effectLst/>
      </dsp:spPr>
      <dsp:style>
        <a:lnRef idx="0">
          <a:scrgbClr r="0" g="0" b="0"/>
        </a:lnRef>
        <a:fillRef idx="1">
          <a:scrgbClr r="0" g="0" b="0"/>
        </a:fillRef>
        <a:effectRef idx="0">
          <a:scrgbClr r="0" g="0" b="0"/>
        </a:effectRef>
        <a:fontRef idx="minor"/>
      </dsp:style>
    </dsp:sp>
    <dsp:sp modelId="{5EB970DA-F9A3-4ED9-A0B4-060DA113C35F}">
      <dsp:nvSpPr>
        <dsp:cNvPr id="0" name=""/>
        <dsp:cNvSpPr/>
      </dsp:nvSpPr>
      <dsp:spPr>
        <a:xfrm>
          <a:off x="4553355" y="647843"/>
          <a:ext cx="3147027" cy="2162400"/>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צריכת המים השנתית לתושב ירדה (מ-72 מ"ק בשנת 2000 ל-64 מ"ק ב-2015). עם זאת, צריכה זו גבוהה מזו שבכלל ישראל (50 מ"ק).</a:t>
          </a:r>
        </a:p>
      </dsp:txBody>
      <dsp:txXfrm>
        <a:off x="4658915" y="753403"/>
        <a:ext cx="2935907" cy="1951280"/>
      </dsp:txXfrm>
    </dsp:sp>
    <dsp:sp modelId="{C0363E5F-158A-4F65-8C33-89F33023F32E}">
      <dsp:nvSpPr>
        <dsp:cNvPr id="0" name=""/>
        <dsp:cNvSpPr/>
      </dsp:nvSpPr>
      <dsp:spPr>
        <a:xfrm>
          <a:off x="1219654" y="663953"/>
          <a:ext cx="3250563" cy="2150052"/>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endParaRPr lang="he-IL" sz="1600" b="1" kern="1200" dirty="0"/>
        </a:p>
      </dsp:txBody>
      <dsp:txXfrm>
        <a:off x="1324611" y="768910"/>
        <a:ext cx="3040649" cy="1940138"/>
      </dsp:txXfrm>
    </dsp:sp>
    <dsp:sp modelId="{0870C465-997F-479B-8E0E-2EA7D32ACC1A}">
      <dsp:nvSpPr>
        <dsp:cNvPr id="0" name=""/>
        <dsp:cNvSpPr/>
      </dsp:nvSpPr>
      <dsp:spPr>
        <a:xfrm>
          <a:off x="1291666" y="2890713"/>
          <a:ext cx="3200590" cy="2162400"/>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2230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בשנים האחרונות נמשכת סלילת שבילי אופניים (130 ק"מ ב-2016). בתקופה 2016-2014 חל גידול של 11% במספר התושבים הרוכבים לעבודה על אופניים.</a:t>
          </a:r>
        </a:p>
        <a:p>
          <a:pPr lvl="0" algn="just" defTabSz="622300" rtl="1">
            <a:lnSpc>
              <a:spcPct val="90000"/>
            </a:lnSpc>
            <a:spcBef>
              <a:spcPct val="0"/>
            </a:spcBef>
            <a:spcAft>
              <a:spcPct val="35000"/>
            </a:spcAft>
          </a:pPr>
          <a:endParaRPr lang="he-IL" sz="600" b="1" kern="1200" dirty="0">
            <a:solidFill>
              <a:schemeClr val="bg1"/>
            </a:solidFill>
            <a:latin typeface="Blender" pitchFamily="18" charset="-79"/>
            <a:cs typeface="Blender" pitchFamily="18" charset="-79"/>
          </a:endParaRPr>
        </a:p>
        <a:p>
          <a:pPr lvl="0" algn="just" defTabSz="622300" rtl="1">
            <a:lnSpc>
              <a:spcPct val="90000"/>
            </a:lnSpc>
            <a:spcBef>
              <a:spcPct val="0"/>
            </a:spcBef>
            <a:spcAft>
              <a:spcPct val="35000"/>
            </a:spcAft>
          </a:pPr>
          <a:r>
            <a:rPr lang="he-IL" sz="1500" b="1" kern="1200" dirty="0">
              <a:solidFill>
                <a:srgbClr val="FFCD2D"/>
              </a:solidFill>
              <a:latin typeface="Blender" pitchFamily="18" charset="-79"/>
              <a:cs typeface="Blender" pitchFamily="18" charset="-79"/>
            </a:rPr>
            <a:t>ל-17% ממשקי הבית יש שני רכבים או יותר. נתון זה נמוך בהשוואה לכלל ישראל (24%).</a:t>
          </a:r>
        </a:p>
      </dsp:txBody>
      <dsp:txXfrm>
        <a:off x="1397226" y="2996273"/>
        <a:ext cx="2989470" cy="1951280"/>
      </dsp:txXfrm>
    </dsp:sp>
    <dsp:sp modelId="{9D812B4F-1FE7-406F-AFA0-842382AD7928}">
      <dsp:nvSpPr>
        <dsp:cNvPr id="0" name=""/>
        <dsp:cNvSpPr/>
      </dsp:nvSpPr>
      <dsp:spPr>
        <a:xfrm>
          <a:off x="4532029" y="2880301"/>
          <a:ext cx="3090567" cy="2191873"/>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במהלך 17 השנים האחרונות חל שיפור במדדי איכות האוויר.</a:t>
          </a:r>
        </a:p>
        <a:p>
          <a:pPr lvl="0" algn="r"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 </a:t>
          </a:r>
        </a:p>
        <a:p>
          <a:pPr lvl="0" algn="r" defTabSz="666750" rtl="1">
            <a:lnSpc>
              <a:spcPct val="90000"/>
            </a:lnSpc>
            <a:spcBef>
              <a:spcPct val="0"/>
            </a:spcBef>
            <a:spcAft>
              <a:spcPct val="35000"/>
            </a:spcAft>
          </a:pPr>
          <a:r>
            <a:rPr lang="he-IL" altLang="he-IL" sz="1500" b="1" kern="1200" dirty="0">
              <a:solidFill>
                <a:schemeClr val="bg1"/>
              </a:solidFill>
              <a:latin typeface="Blender" pitchFamily="18" charset="-79"/>
              <a:cs typeface="Blender" pitchFamily="18" charset="-79"/>
            </a:rPr>
            <a:t>בשנת 2017 23% משטח העיר הוא שטח ירוק - פארקים, גינות וחורשות.</a:t>
          </a:r>
          <a:endParaRPr lang="he-IL" sz="1500" b="1" kern="1200" dirty="0">
            <a:solidFill>
              <a:schemeClr val="bg1"/>
            </a:solidFill>
            <a:latin typeface="Blender" pitchFamily="18" charset="-79"/>
            <a:cs typeface="Blender" pitchFamily="18" charset="-79"/>
          </a:endParaRPr>
        </a:p>
      </dsp:txBody>
      <dsp:txXfrm>
        <a:off x="4639027" y="2987299"/>
        <a:ext cx="2876571" cy="197787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0.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0.19974</cdr:x>
      <cdr:y>0.18817</cdr:y>
    </cdr:from>
    <cdr:to>
      <cdr:x>0.82799</cdr:x>
      <cdr:y>0.68732</cdr:y>
    </cdr:to>
    <cdr:grpSp>
      <cdr:nvGrpSpPr>
        <cdr:cNvPr id="47" name="קבוצה 46"/>
        <cdr:cNvGrpSpPr/>
      </cdr:nvGrpSpPr>
      <cdr:grpSpPr>
        <a:xfrm xmlns:a="http://schemas.openxmlformats.org/drawingml/2006/main">
          <a:off x="1396512" y="1011506"/>
          <a:ext cx="4392505" cy="2683175"/>
          <a:chOff x="1368151" y="992663"/>
          <a:chExt cx="4392488" cy="2683145"/>
        </a:xfrm>
      </cdr:grpSpPr>
      <cdr:cxnSp macro="">
        <cdr:nvCxnSpPr>
          <cdr:cNvPr id="3" name="מחבר מרפקי 2"/>
          <cdr:cNvCxnSpPr/>
        </cdr:nvCxnSpPr>
        <cdr:spPr>
          <a:xfrm xmlns:a="http://schemas.openxmlformats.org/drawingml/2006/main" rot="10800000">
            <a:off x="1368151" y="1064673"/>
            <a:ext cx="720080" cy="360039"/>
          </a:xfrm>
          <a:prstGeom xmlns:a="http://schemas.openxmlformats.org/drawingml/2006/main" prst="bentConnector3">
            <a:avLst>
              <a:gd name="adj1" fmla="val -168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מחבר מרפקי 7"/>
          <cdr:cNvCxnSpPr/>
        </cdr:nvCxnSpPr>
        <cdr:spPr>
          <a:xfrm xmlns:a="http://schemas.openxmlformats.org/drawingml/2006/main" flipV="1">
            <a:off x="4248471" y="992663"/>
            <a:ext cx="1512168" cy="1440160"/>
          </a:xfrm>
          <a:prstGeom xmlns:a="http://schemas.openxmlformats.org/drawingml/2006/main" prst="bentConnector3">
            <a:avLst>
              <a:gd name="adj1" fmla="val 50000"/>
            </a:avLst>
          </a:prstGeom>
          <a:ln xmlns:a="http://schemas.openxmlformats.org/drawingml/2006/main">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0" name="מחבר מרפקי 9"/>
          <cdr:cNvCxnSpPr/>
        </cdr:nvCxnSpPr>
        <cdr:spPr>
          <a:xfrm xmlns:a="http://schemas.openxmlformats.org/drawingml/2006/main" flipV="1">
            <a:off x="4464495" y="2360815"/>
            <a:ext cx="1296144" cy="288032"/>
          </a:xfrm>
          <a:prstGeom xmlns:a="http://schemas.openxmlformats.org/drawingml/2006/main" prst="bentConnector3">
            <a:avLst>
              <a:gd name="adj1" fmla="val 65586"/>
            </a:avLst>
          </a:prstGeom>
          <a:ln xmlns:a="http://schemas.openxmlformats.org/drawingml/2006/main">
            <a:solidFill>
              <a:srgbClr val="EF534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מחבר מרפקי 11"/>
          <cdr:cNvCxnSpPr/>
        </cdr:nvCxnSpPr>
        <cdr:spPr>
          <a:xfrm xmlns:a="http://schemas.openxmlformats.org/drawingml/2006/main">
            <a:off x="4392487" y="2936879"/>
            <a:ext cx="1108467" cy="738929"/>
          </a:xfrm>
          <a:prstGeom xmlns:a="http://schemas.openxmlformats.org/drawingml/2006/main" prst="bentConnector3">
            <a:avLst>
              <a:gd name="adj1" fmla="val 55755"/>
            </a:avLst>
          </a:prstGeom>
          <a:ln xmlns:a="http://schemas.openxmlformats.org/drawingml/2006/main">
            <a:solidFill>
              <a:srgbClr val="FF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0.07282</cdr:x>
      <cdr:y>0.02786</cdr:y>
    </cdr:from>
    <cdr:to>
      <cdr:x>0.93793</cdr:x>
      <cdr:y>0.10249</cdr:y>
    </cdr:to>
    <cdr:sp macro="" textlink="">
      <cdr:nvSpPr>
        <cdr:cNvPr id="2" name="Text Box 21" descr="n020face"/>
        <cdr:cNvSpPr txBox="1">
          <a:spLocks xmlns:a="http://schemas.openxmlformats.org/drawingml/2006/main" noChangeArrowheads="1"/>
        </cdr:cNvSpPr>
      </cdr:nvSpPr>
      <cdr:spPr bwMode="auto">
        <a:xfrm xmlns:a="http://schemas.openxmlformats.org/drawingml/2006/main">
          <a:off x="569754" y="126387"/>
          <a:ext cx="6768752" cy="3385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blipFill dpi="0" rotWithShape="0">
                <a:blip xmlns:r="http://schemas.openxmlformats.org/officeDocument/2006/relationships"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ts val="0"/>
            </a:spcBef>
            <a:buFontTx/>
            <a:buNone/>
          </a:pPr>
          <a:r>
            <a:rPr lang="he-IL" altLang="he-IL" sz="1600" b="1" dirty="0">
              <a:latin typeface="Arial" pitchFamily="34" charset="0"/>
              <a:cs typeface="Arial" pitchFamily="34" charset="0"/>
            </a:rPr>
            <a:t>שיעור משקי בית מכלל משקי הבית בתל-אביב-יפו ובישראל - לפי סוג משק הבית </a:t>
          </a:r>
        </a:p>
      </cdr:txBody>
    </cdr:sp>
  </cdr:relSizeAnchor>
</c:userShapes>
</file>

<file path=ppt/drawings/drawing3.xml><?xml version="1.0" encoding="utf-8"?>
<c:userShapes xmlns:c="http://schemas.openxmlformats.org/drawingml/2006/chart">
  <cdr:relSizeAnchor xmlns:cdr="http://schemas.openxmlformats.org/drawingml/2006/chartDrawing">
    <cdr:from>
      <cdr:x>0.82419</cdr:x>
      <cdr:y>0.05272</cdr:y>
    </cdr:from>
    <cdr:to>
      <cdr:x>0.94871</cdr:x>
      <cdr:y>0.82991</cdr:y>
    </cdr:to>
    <cdr:grpSp>
      <cdr:nvGrpSpPr>
        <cdr:cNvPr id="2" name="קבוצה 1">
          <a:extLst xmlns:a="http://schemas.openxmlformats.org/drawingml/2006/main">
            <a:ext uri="{FF2B5EF4-FFF2-40B4-BE49-F238E27FC236}">
              <a16:creationId xmlns:a16="http://schemas.microsoft.com/office/drawing/2014/main" xmlns="" id="{BE5E19B8-EE69-4464-9EA4-8F5E3FDC64CC}"/>
            </a:ext>
          </a:extLst>
        </cdr:cNvPr>
        <cdr:cNvGrpSpPr/>
      </cdr:nvGrpSpPr>
      <cdr:grpSpPr>
        <a:xfrm xmlns:a="http://schemas.openxmlformats.org/drawingml/2006/main">
          <a:off x="6893392" y="208794"/>
          <a:ext cx="1041466" cy="3078015"/>
          <a:chOff x="7846218" y="1725917"/>
          <a:chExt cx="969962" cy="2882097"/>
        </a:xfrm>
        <a:solidFill xmlns:a="http://schemas.openxmlformats.org/drawingml/2006/main">
          <a:schemeClr val="bg1">
            <a:lumMod val="95000"/>
            <a:alpha val="12000"/>
          </a:schemeClr>
        </a:solidFill>
      </cdr:grpSpPr>
      <cdr:sp macro="" textlink="">
        <cdr:nvSpPr>
          <cdr:cNvPr id="7" name="מלבן 6"/>
          <cdr:cNvSpPr/>
        </cdr:nvSpPr>
        <cdr:spPr>
          <a:xfrm xmlns:a="http://schemas.openxmlformats.org/drawingml/2006/main">
            <a:off x="7846218" y="1725917"/>
            <a:ext cx="969962" cy="2882097"/>
          </a:xfrm>
          <a:prstGeom xmlns:a="http://schemas.openxmlformats.org/drawingml/2006/main" prst="rect">
            <a:avLst/>
          </a:prstGeom>
          <a:grpFill xmlns:a="http://schemas.openxmlformats.org/drawingml/2006/main"/>
          <a:ln xmlns:a="http://schemas.openxmlformats.org/drawingml/2006/main">
            <a:solidFill>
              <a:schemeClr val="bg1">
                <a:lumMod val="50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1" anchor="ctr"/>
          <a:lstStyle xmlns:a="http://schemas.openxmlformats.org/drawingml/2006/main">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xmlns:a="http://schemas.openxmlformats.org/drawingml/2006/main">
            <a:pPr algn="ctr"/>
            <a:endParaRPr lang="he-IL">
              <a:latin typeface="Blender" pitchFamily="18" charset="-79"/>
              <a:cs typeface="Blender" pitchFamily="18" charset="-79"/>
            </a:endParaRPr>
          </a:p>
        </cdr:txBody>
      </cdr:sp>
      <cdr:sp macro="" textlink="">
        <cdr:nvSpPr>
          <cdr:cNvPr id="3" name="TextBox 7"/>
          <cdr:cNvSpPr txBox="1"/>
        </cdr:nvSpPr>
        <cdr:spPr>
          <a:xfrm xmlns:a="http://schemas.openxmlformats.org/drawingml/2006/main">
            <a:off x="8011407" y="2074638"/>
            <a:ext cx="670667" cy="345824"/>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800" b="1" dirty="0">
                <a:solidFill>
                  <a:srgbClr val="1C6B75"/>
                </a:solidFill>
                <a:latin typeface="Blender" pitchFamily="18" charset="-79"/>
                <a:cs typeface="Blender" pitchFamily="18" charset="-79"/>
              </a:rPr>
              <a:t>9.0%</a:t>
            </a:r>
          </a:p>
        </cdr:txBody>
      </cdr:sp>
      <cdr:sp macro="" textlink="">
        <cdr:nvSpPr>
          <cdr:cNvPr id="4" name="TextBox 11"/>
          <cdr:cNvSpPr txBox="1"/>
        </cdr:nvSpPr>
        <cdr:spPr>
          <a:xfrm xmlns:a="http://schemas.openxmlformats.org/drawingml/2006/main">
            <a:off x="7996693" y="3785707"/>
            <a:ext cx="720080" cy="605192"/>
          </a:xfrm>
          <a:prstGeom xmlns:a="http://schemas.openxmlformats.org/drawingml/2006/main" prst="rect">
            <a:avLst/>
          </a:prstGeom>
          <a:grpFill xmlns:a="http://schemas.openxmlformats.org/drawingml/2006/main"/>
          <a:ln xmlns:a="http://schemas.openxmlformats.org/drawingml/2006/main">
            <a:noFill/>
          </a:l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800" b="1" dirty="0">
                <a:solidFill>
                  <a:srgbClr val="C85100"/>
                </a:solidFill>
                <a:latin typeface="Blender" pitchFamily="18" charset="-79"/>
                <a:cs typeface="Blender" pitchFamily="18" charset="-79"/>
              </a:rPr>
              <a:t>18.6%</a:t>
            </a:r>
          </a:p>
        </cdr:txBody>
      </cdr:sp>
      <cdr:sp macro="" textlink="">
        <cdr:nvSpPr>
          <cdr:cNvPr id="5" name="TextBox 12"/>
          <cdr:cNvSpPr txBox="1"/>
        </cdr:nvSpPr>
        <cdr:spPr>
          <a:xfrm xmlns:a="http://schemas.openxmlformats.org/drawingml/2006/main">
            <a:off x="7846218" y="1725917"/>
            <a:ext cx="936104" cy="432279"/>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a:solidFill>
                  <a:srgbClr val="5E5E5E"/>
                </a:solidFill>
                <a:latin typeface="Blender" pitchFamily="18" charset="-79"/>
                <a:cs typeface="Blender" pitchFamily="18" charset="-79"/>
              </a:rPr>
              <a:t>2016-2011</a:t>
            </a:r>
          </a:p>
        </cdr:txBody>
      </cdr:sp>
      <cdr:sp macro="" textlink="">
        <cdr:nvSpPr>
          <cdr:cNvPr id="6" name="TextBox 16"/>
          <cdr:cNvSpPr txBox="1"/>
        </cdr:nvSpPr>
        <cdr:spPr>
          <a:xfrm xmlns:a="http://schemas.openxmlformats.org/drawingml/2006/main">
            <a:off x="7862550" y="3418303"/>
            <a:ext cx="936104" cy="432279"/>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a:solidFill>
                  <a:srgbClr val="5E5E5E"/>
                </a:solidFill>
                <a:latin typeface="Blender" pitchFamily="18" charset="-79"/>
                <a:cs typeface="Blender" pitchFamily="18" charset="-79"/>
              </a:rPr>
              <a:t>2016-2011</a:t>
            </a:r>
          </a:p>
        </cdr:txBody>
      </cdr:sp>
    </cdr:grpSp>
  </cdr:relSizeAnchor>
  <cdr:relSizeAnchor xmlns:cdr="http://schemas.openxmlformats.org/drawingml/2006/chartDrawing">
    <cdr:from>
      <cdr:x>0.56129</cdr:x>
      <cdr:y>0.2167</cdr:y>
    </cdr:from>
    <cdr:to>
      <cdr:x>0.80387</cdr:x>
      <cdr:y>0.34203</cdr:y>
    </cdr:to>
    <cdr:sp macro="" textlink="">
      <cdr:nvSpPr>
        <cdr:cNvPr id="8" name="Text Box 53"/>
        <cdr:cNvSpPr txBox="1">
          <a:spLocks xmlns:a="http://schemas.openxmlformats.org/drawingml/2006/main" noChangeArrowheads="1"/>
        </cdr:cNvSpPr>
      </cdr:nvSpPr>
      <cdr:spPr bwMode="auto">
        <a:xfrm xmlns:a="http://schemas.openxmlformats.org/drawingml/2006/main">
          <a:off x="4694525" y="858210"/>
          <a:ext cx="2028893" cy="4963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0" dirty="0">
              <a:solidFill>
                <a:srgbClr val="1C6B75"/>
              </a:solidFill>
              <a:latin typeface="Blender" pitchFamily="18" charset="-79"/>
              <a:cs typeface="Blender" pitchFamily="18" charset="-79"/>
            </a:rPr>
            <a:t>סה"כ משקי בית</a:t>
          </a:r>
          <a:endParaRPr lang="en-US" altLang="he-IL" sz="1600" b="0" dirty="0">
            <a:solidFill>
              <a:srgbClr val="1C6B75"/>
            </a:solidFill>
            <a:latin typeface="Blender" pitchFamily="18" charset="-79"/>
            <a:cs typeface="Blender" pitchFamily="18" charset="-79"/>
          </a:endParaRPr>
        </a:p>
      </cdr:txBody>
    </cdr:sp>
  </cdr:relSizeAnchor>
  <cdr:relSizeAnchor xmlns:cdr="http://schemas.openxmlformats.org/drawingml/2006/chartDrawing">
    <cdr:from>
      <cdr:x>0.40632</cdr:x>
      <cdr:y>0.69091</cdr:y>
    </cdr:from>
    <cdr:to>
      <cdr:x>0.81096</cdr:x>
      <cdr:y>0.83294</cdr:y>
    </cdr:to>
    <cdr:sp macro="" textlink="">
      <cdr:nvSpPr>
        <cdr:cNvPr id="9" name="Text Box 53"/>
        <cdr:cNvSpPr txBox="1">
          <a:spLocks xmlns:a="http://schemas.openxmlformats.org/drawingml/2006/main" noChangeArrowheads="1"/>
        </cdr:cNvSpPr>
      </cdr:nvSpPr>
      <cdr:spPr bwMode="auto">
        <a:xfrm xmlns:a="http://schemas.openxmlformats.org/drawingml/2006/main">
          <a:off x="3398381" y="2736304"/>
          <a:ext cx="3384376" cy="5625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0" dirty="0">
              <a:solidFill>
                <a:srgbClr val="C85100"/>
              </a:solidFill>
              <a:latin typeface="Blender" pitchFamily="18" charset="-79"/>
              <a:cs typeface="Blender" pitchFamily="18" charset="-79"/>
            </a:rPr>
            <a:t>משקי בית עם ילדים עד גיל 17</a:t>
          </a:r>
          <a:endParaRPr lang="en-US" altLang="he-IL" sz="1600" b="0" dirty="0">
            <a:solidFill>
              <a:srgbClr val="C85100"/>
            </a:solidFill>
            <a:latin typeface="Blender" pitchFamily="18" charset="-79"/>
            <a:cs typeface="Blender" pitchFamily="18" charset="-79"/>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0.154</cdr:y>
    </cdr:from>
    <cdr:to>
      <cdr:x>0</cdr:x>
      <cdr:y>0.154</cdr:y>
    </cdr:to>
    <cdr:sp macro="" textlink="">
      <cdr:nvSpPr>
        <cdr:cNvPr id="2" name="Text Box 44"/>
        <cdr:cNvSpPr txBox="1">
          <a:spLocks xmlns:a="http://schemas.openxmlformats.org/drawingml/2006/main" noChangeArrowheads="1"/>
        </cdr:cNvSpPr>
      </cdr:nvSpPr>
      <cdr:spPr bwMode="auto">
        <a:xfrm xmlns:a="http://schemas.openxmlformats.org/drawingml/2006/main">
          <a:off x="0" y="628650"/>
          <a:ext cx="352425" cy="2508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7432"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he-IL" sz="1100" b="1" i="0" u="none" strike="noStrike" baseline="0">
              <a:solidFill>
                <a:srgbClr val="000000"/>
              </a:solidFill>
              <a:cs typeface="David"/>
            </a:rPr>
            <a:t>%</a:t>
          </a:r>
        </a:p>
        <a:p xmlns:a="http://schemas.openxmlformats.org/drawingml/2006/main">
          <a:pPr algn="ctr" rtl="1">
            <a:defRPr sz="1000"/>
          </a:pPr>
          <a:endParaRPr lang="en-US" sz="1100" b="1" i="0" u="none" strike="noStrike" baseline="0">
            <a:solidFill>
              <a:srgbClr val="000000"/>
            </a:solidFill>
            <a:latin typeface="Arial"/>
            <a:cs typeface="Arial"/>
          </a:endParaRPr>
        </a:p>
      </cdr:txBody>
    </cdr:sp>
  </cdr:relSizeAnchor>
  <cdr:relSizeAnchor xmlns:cdr="http://schemas.openxmlformats.org/drawingml/2006/chartDrawing">
    <cdr:from>
      <cdr:x>0.01476</cdr:x>
      <cdr:y>0.01754</cdr:y>
    </cdr:from>
    <cdr:to>
      <cdr:x>0.09649</cdr:x>
      <cdr:y>0.10526</cdr:y>
    </cdr:to>
    <cdr:sp macro="" textlink="">
      <cdr:nvSpPr>
        <cdr:cNvPr id="3" name="TextBox 2"/>
        <cdr:cNvSpPr txBox="1"/>
      </cdr:nvSpPr>
      <cdr:spPr>
        <a:xfrm xmlns:a="http://schemas.openxmlformats.org/drawingml/2006/main">
          <a:off x="121168" y="72008"/>
          <a:ext cx="670920" cy="36004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1200" b="0" dirty="0">
              <a:solidFill>
                <a:srgbClr val="5E5E5E"/>
              </a:solidFill>
            </a:rPr>
            <a:t>אחוזים</a:t>
          </a:r>
        </a:p>
      </cdr:txBody>
    </cdr:sp>
  </cdr:relSizeAnchor>
</c:userShapes>
</file>

<file path=ppt/drawings/drawing5.xml><?xml version="1.0" encoding="utf-8"?>
<c:userShapes xmlns:c="http://schemas.openxmlformats.org/drawingml/2006/chart">
  <cdr:relSizeAnchor xmlns:cdr="http://schemas.openxmlformats.org/drawingml/2006/chartDrawing">
    <cdr:from>
      <cdr:x>0.08179</cdr:x>
      <cdr:y>0.14897</cdr:y>
    </cdr:from>
    <cdr:to>
      <cdr:x>0.32401</cdr:x>
      <cdr:y>0.79576</cdr:y>
    </cdr:to>
    <cdr:grpSp>
      <cdr:nvGrpSpPr>
        <cdr:cNvPr id="2" name="קבוצה 1">
          <a:extLst xmlns:a="http://schemas.openxmlformats.org/drawingml/2006/main">
            <a:ext uri="{FF2B5EF4-FFF2-40B4-BE49-F238E27FC236}">
              <a16:creationId xmlns:a16="http://schemas.microsoft.com/office/drawing/2014/main" xmlns="" id="{F5D199D0-0DEA-42D1-9CBB-A33254E8E115}"/>
            </a:ext>
          </a:extLst>
        </cdr:cNvPr>
        <cdr:cNvGrpSpPr/>
      </cdr:nvGrpSpPr>
      <cdr:grpSpPr>
        <a:xfrm xmlns:a="http://schemas.openxmlformats.org/drawingml/2006/main">
          <a:off x="695388" y="510809"/>
          <a:ext cx="2059382" cy="2217804"/>
          <a:chOff x="715972" y="1518934"/>
          <a:chExt cx="2059387" cy="2217788"/>
        </a:xfrm>
      </cdr:grpSpPr>
      <cdr:sp macro="" textlink="">
        <cdr:nvSpPr>
          <cdr:cNvPr id="3" name="Text Box 53">
            <a:extLst xmlns:a="http://schemas.openxmlformats.org/drawingml/2006/main">
              <a:ext uri="{FF2B5EF4-FFF2-40B4-BE49-F238E27FC236}">
                <a16:creationId xmlns:a16="http://schemas.microsoft.com/office/drawing/2014/main" xmlns="" id="{FF751887-F82F-4950-B676-46731129F057}"/>
              </a:ext>
            </a:extLst>
          </cdr:cNvPr>
          <cdr:cNvSpPr txBox="1">
            <a:spLocks xmlns:a="http://schemas.openxmlformats.org/drawingml/2006/main" noChangeArrowheads="1"/>
          </cdr:cNvSpPr>
        </cdr:nvSpPr>
        <cdr:spPr bwMode="auto">
          <a:xfrm xmlns:a="http://schemas.openxmlformats.org/drawingml/2006/main">
            <a:off x="715972" y="1518934"/>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C6B75"/>
                </a:solidFill>
                <a:latin typeface="Blender" pitchFamily="18" charset="-79"/>
                <a:cs typeface="Blender" pitchFamily="18" charset="-79"/>
              </a:rPr>
              <a:t>גרים בדירות בבעלות</a:t>
            </a:r>
            <a:endParaRPr lang="en-US" altLang="he-IL" sz="1600" b="1" dirty="0">
              <a:solidFill>
                <a:srgbClr val="1C6B75"/>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xmlns="" id="{2D71ED40-9596-4D0C-82F1-76BE31621E05}"/>
              </a:ext>
            </a:extLst>
          </cdr:cNvPr>
          <cdr:cNvSpPr txBox="1">
            <a:spLocks xmlns:a="http://schemas.openxmlformats.org/drawingml/2006/main" noChangeArrowheads="1"/>
          </cdr:cNvSpPr>
        </cdr:nvSpPr>
        <cdr:spPr bwMode="auto">
          <a:xfrm xmlns:a="http://schemas.openxmlformats.org/drawingml/2006/main">
            <a:off x="746459" y="3240360"/>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C85100"/>
                </a:solidFill>
                <a:latin typeface="Blender" pitchFamily="18" charset="-79"/>
                <a:cs typeface="Blender" pitchFamily="18" charset="-79"/>
              </a:rPr>
              <a:t>גרים בדירות שכורות</a:t>
            </a:r>
          </a:p>
        </cdr:txBody>
      </cdr:sp>
    </cdr:grpSp>
  </cdr:relSizeAnchor>
</c:userShapes>
</file>

<file path=ppt/drawings/drawing6.xml><?xml version="1.0" encoding="utf-8"?>
<c:userShapes xmlns:c="http://schemas.openxmlformats.org/drawingml/2006/chart">
  <cdr:relSizeAnchor xmlns:cdr="http://schemas.openxmlformats.org/drawingml/2006/chartDrawing">
    <cdr:from>
      <cdr:x>0.66736</cdr:x>
      <cdr:y>0.01269</cdr:y>
    </cdr:from>
    <cdr:to>
      <cdr:x>0.92042</cdr:x>
      <cdr:y>0.14953</cdr:y>
    </cdr:to>
    <cdr:sp macro="" textlink="">
      <cdr:nvSpPr>
        <cdr:cNvPr id="2" name="Text Box 53"/>
        <cdr:cNvSpPr txBox="1">
          <a:spLocks xmlns:a="http://schemas.openxmlformats.org/drawingml/2006/main" noChangeArrowheads="1"/>
        </cdr:cNvSpPr>
      </cdr:nvSpPr>
      <cdr:spPr bwMode="auto">
        <a:xfrm xmlns:a="http://schemas.openxmlformats.org/drawingml/2006/main">
          <a:off x="5551839" y="52086"/>
          <a:ext cx="2105233" cy="56165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A4598F"/>
              </a:solidFill>
              <a:latin typeface="Blender" pitchFamily="18" charset="-79"/>
              <a:cs typeface="Blender" pitchFamily="18" charset="-79"/>
            </a:rPr>
            <a:t>בתי ספר יסודיים</a:t>
          </a:r>
          <a:endParaRPr lang="en-US" altLang="he-IL" sz="1800" b="1" baseline="0" dirty="0">
            <a:solidFill>
              <a:srgbClr val="A4598F"/>
            </a:solidFill>
            <a:latin typeface="Blender" pitchFamily="18" charset="-79"/>
            <a:cs typeface="Blender" pitchFamily="18" charset="-79"/>
          </a:endParaRPr>
        </a:p>
      </cdr:txBody>
    </cdr:sp>
  </cdr:relSizeAnchor>
  <cdr:relSizeAnchor xmlns:cdr="http://schemas.openxmlformats.org/drawingml/2006/chartDrawing">
    <cdr:from>
      <cdr:x>0.60896</cdr:x>
      <cdr:y>0.24561</cdr:y>
    </cdr:from>
    <cdr:to>
      <cdr:x>0.9558</cdr:x>
      <cdr:y>0.34302</cdr:y>
    </cdr:to>
    <cdr:sp macro="" textlink="">
      <cdr:nvSpPr>
        <cdr:cNvPr id="3" name="Text Box 54"/>
        <cdr:cNvSpPr txBox="1">
          <a:spLocks xmlns:a="http://schemas.openxmlformats.org/drawingml/2006/main" noChangeArrowheads="1"/>
        </cdr:cNvSpPr>
      </cdr:nvSpPr>
      <cdr:spPr bwMode="auto">
        <a:xfrm xmlns:a="http://schemas.openxmlformats.org/drawingml/2006/main">
          <a:off x="5066001" y="1008112"/>
          <a:ext cx="2885399"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0070C0"/>
              </a:solidFill>
              <a:latin typeface="Blender" pitchFamily="18" charset="-79"/>
              <a:cs typeface="Blender" pitchFamily="18" charset="-79"/>
            </a:rPr>
            <a:t>בתי ספר על-יסודיים </a:t>
          </a:r>
        </a:p>
        <a:p xmlns:a="http://schemas.openxmlformats.org/drawingml/2006/main">
          <a:pPr algn="ctr">
            <a:spcBef>
              <a:spcPct val="0"/>
            </a:spcBef>
            <a:buFontTx/>
            <a:buNone/>
          </a:pPr>
          <a:r>
            <a:rPr lang="en-US" altLang="he-IL" sz="1800" b="1" baseline="0" dirty="0">
              <a:solidFill>
                <a:srgbClr val="0070C0"/>
              </a:solidFill>
              <a:latin typeface="Blender" pitchFamily="18" charset="-79"/>
              <a:cs typeface="Blender" pitchFamily="18" charset="-79"/>
            </a:rPr>
            <a:t> </a:t>
          </a:r>
        </a:p>
      </cdr:txBody>
    </cdr:sp>
  </cdr:relSizeAnchor>
  <cdr:relSizeAnchor xmlns:cdr="http://schemas.openxmlformats.org/drawingml/2006/chartDrawing">
    <cdr:from>
      <cdr:x>0.60957</cdr:x>
      <cdr:y>0.5614</cdr:y>
    </cdr:from>
    <cdr:to>
      <cdr:x>0.96882</cdr:x>
      <cdr:y>0.65881</cdr:y>
    </cdr:to>
    <cdr:sp macro="" textlink="">
      <cdr:nvSpPr>
        <cdr:cNvPr id="4" name="Text Box 55"/>
        <cdr:cNvSpPr txBox="1">
          <a:spLocks xmlns:a="http://schemas.openxmlformats.org/drawingml/2006/main" noChangeArrowheads="1"/>
        </cdr:cNvSpPr>
      </cdr:nvSpPr>
      <cdr:spPr bwMode="auto">
        <a:xfrm xmlns:a="http://schemas.openxmlformats.org/drawingml/2006/main">
          <a:off x="5071079" y="2304256"/>
          <a:ext cx="2988639"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chemeClr val="accent6">
                  <a:lumMod val="75000"/>
                </a:schemeClr>
              </a:solidFill>
              <a:latin typeface="Blender" pitchFamily="18" charset="-79"/>
              <a:cs typeface="Blender" pitchFamily="18" charset="-79"/>
            </a:rPr>
            <a:t>גני ילדים עירוניים</a:t>
          </a:r>
          <a:r>
            <a:rPr lang="he-IL" altLang="he-IL" sz="1800" baseline="0" dirty="0">
              <a:solidFill>
                <a:schemeClr val="accent6">
                  <a:lumMod val="75000"/>
                </a:schemeClr>
              </a:solidFill>
              <a:latin typeface="Blender" pitchFamily="18" charset="-79"/>
              <a:cs typeface="Blender" pitchFamily="18" charset="-79"/>
            </a:rPr>
            <a:t> </a:t>
          </a:r>
          <a:endParaRPr lang="en-US" altLang="he-IL" sz="1800" b="1" baseline="0" dirty="0">
            <a:solidFill>
              <a:schemeClr val="accent6">
                <a:lumMod val="75000"/>
              </a:schemeClr>
            </a:solidFill>
            <a:latin typeface="Blender" pitchFamily="18" charset="-79"/>
            <a:cs typeface="Blender" pitchFamily="18" charset="-79"/>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0.43889</cdr:x>
      <cdr:y>0.74234</cdr:y>
    </cdr:from>
    <cdr:to>
      <cdr:x>0.59548</cdr:x>
      <cdr:y>0.83787</cdr:y>
    </cdr:to>
    <cdr:sp macro="" textlink="">
      <cdr:nvSpPr>
        <cdr:cNvPr id="3" name="Text Box 14"/>
        <cdr:cNvSpPr txBox="1">
          <a:spLocks xmlns:a="http://schemas.openxmlformats.org/drawingml/2006/main" noChangeArrowheads="1"/>
        </cdr:cNvSpPr>
      </cdr:nvSpPr>
      <cdr:spPr bwMode="auto">
        <a:xfrm xmlns:a="http://schemas.openxmlformats.org/drawingml/2006/main">
          <a:off x="3361850" y="2391652"/>
          <a:ext cx="1199383"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a:solidFill>
                <a:schemeClr val="bg1"/>
              </a:solidFill>
              <a:latin typeface="Arial" pitchFamily="34" charset="0"/>
              <a:cs typeface="Arial" pitchFamily="34" charset="0"/>
            </a:rPr>
            <a:t>329,100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0.73032</cdr:x>
      <cdr:y>0.74234</cdr:y>
    </cdr:from>
    <cdr:to>
      <cdr:x>0.88667</cdr:x>
      <cdr:y>0.83787</cdr:y>
    </cdr:to>
    <cdr:sp macro="" textlink="">
      <cdr:nvSpPr>
        <cdr:cNvPr id="4" name="Text Box 14"/>
        <cdr:cNvSpPr txBox="1">
          <a:spLocks xmlns:a="http://schemas.openxmlformats.org/drawingml/2006/main" noChangeArrowheads="1"/>
        </cdr:cNvSpPr>
      </cdr:nvSpPr>
      <cdr:spPr bwMode="auto">
        <a:xfrm xmlns:a="http://schemas.openxmlformats.org/drawingml/2006/main">
          <a:off x="5594098" y="2391652"/>
          <a:ext cx="1197627"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a:solidFill>
                <a:schemeClr val="bg1"/>
              </a:solidFill>
              <a:latin typeface="Arial" pitchFamily="34" charset="0"/>
              <a:cs typeface="Arial" pitchFamily="34" charset="0"/>
            </a:rPr>
            <a:t>176,500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0.13084</cdr:x>
      <cdr:y>0.74234</cdr:y>
    </cdr:from>
    <cdr:to>
      <cdr:x>0.30809</cdr:x>
      <cdr:y>0.83787</cdr:y>
    </cdr:to>
    <cdr:sp macro="" textlink="">
      <cdr:nvSpPr>
        <cdr:cNvPr id="5" name="Text Box 14"/>
        <cdr:cNvSpPr txBox="1">
          <a:spLocks xmlns:a="http://schemas.openxmlformats.org/drawingml/2006/main" noChangeArrowheads="1"/>
        </cdr:cNvSpPr>
      </cdr:nvSpPr>
      <cdr:spPr bwMode="auto">
        <a:xfrm xmlns:a="http://schemas.openxmlformats.org/drawingml/2006/main">
          <a:off x="1002208" y="2391652"/>
          <a:ext cx="1357728"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a:solidFill>
                <a:schemeClr val="bg1"/>
              </a:solidFill>
              <a:latin typeface="Arial" pitchFamily="34" charset="0"/>
              <a:cs typeface="Arial" pitchFamily="34" charset="0"/>
            </a:rPr>
            <a:t>420,000</a:t>
          </a:r>
          <a:r>
            <a:rPr lang="he-IL" sz="1400" baseline="0" dirty="0">
              <a:solidFill>
                <a:schemeClr val="bg1"/>
              </a:solidFill>
              <a:latin typeface="Arial" pitchFamily="34" charset="0"/>
              <a:cs typeface="Arial" pitchFamily="34" charset="0"/>
            </a:rPr>
            <a:t>)</a:t>
          </a:r>
          <a:endParaRPr lang="he-IL" sz="1400" b="1" baseline="0" dirty="0">
            <a:solidFill>
              <a:schemeClr val="bg1"/>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0.24104</cdr:x>
      <cdr:y>0.10623</cdr:y>
    </cdr:from>
    <cdr:to>
      <cdr:x>0.24104</cdr:x>
      <cdr:y>0.73206</cdr:y>
    </cdr:to>
    <cdr:cxnSp macro="">
      <cdr:nvCxnSpPr>
        <cdr:cNvPr id="2" name="מחבר ישר 1">
          <a:extLst xmlns:a="http://schemas.openxmlformats.org/drawingml/2006/main">
            <a:ext uri="{FF2B5EF4-FFF2-40B4-BE49-F238E27FC236}">
              <a16:creationId xmlns:a16="http://schemas.microsoft.com/office/drawing/2014/main" xmlns="" id="{1A263CC3-BAF5-4AA1-A323-7E6A13DE12A7}"/>
            </a:ext>
          </a:extLst>
        </cdr:cNvPr>
        <cdr:cNvCxnSpPr/>
      </cdr:nvCxnSpPr>
      <cdr:spPr>
        <a:xfrm xmlns:a="http://schemas.openxmlformats.org/drawingml/2006/main" flipV="1">
          <a:off x="2016220" y="459035"/>
          <a:ext cx="0" cy="2704327"/>
        </a:xfrm>
        <a:prstGeom xmlns:a="http://schemas.openxmlformats.org/drawingml/2006/main" prst="line">
          <a:avLst/>
        </a:prstGeom>
        <a:ln xmlns:a="http://schemas.openxmlformats.org/drawingml/2006/main" w="31750" cap="sq">
          <a:solidFill>
            <a:schemeClr val="bg1">
              <a:lumMod val="65000"/>
            </a:schemeClr>
          </a:solidFill>
          <a:prstDash val="sysDot"/>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0.08636</cdr:x>
      <cdr:y>0.18604</cdr:y>
    </cdr:from>
    <cdr:to>
      <cdr:x>0.39616</cdr:x>
      <cdr:y>0.86927</cdr:y>
    </cdr:to>
    <cdr:grpSp>
      <cdr:nvGrpSpPr>
        <cdr:cNvPr id="2" name="קבוצה 1">
          <a:extLst xmlns:a="http://schemas.openxmlformats.org/drawingml/2006/main">
            <a:ext uri="{FF2B5EF4-FFF2-40B4-BE49-F238E27FC236}">
              <a16:creationId xmlns:a16="http://schemas.microsoft.com/office/drawing/2014/main" xmlns="" id="{36645348-EFC2-4409-B7CA-B2AF542EF180}"/>
            </a:ext>
          </a:extLst>
        </cdr:cNvPr>
        <cdr:cNvGrpSpPr/>
      </cdr:nvGrpSpPr>
      <cdr:grpSpPr>
        <a:xfrm xmlns:a="http://schemas.openxmlformats.org/drawingml/2006/main">
          <a:off x="746233" y="764696"/>
          <a:ext cx="2676970" cy="2808338"/>
          <a:chOff x="695403" y="2237963"/>
          <a:chExt cx="2676972" cy="2808312"/>
        </a:xfrm>
      </cdr:grpSpPr>
      <cdr:sp macro="" textlink="">
        <cdr:nvSpPr>
          <cdr:cNvPr id="3" name="Text Box 53">
            <a:extLst xmlns:a="http://schemas.openxmlformats.org/drawingml/2006/main">
              <a:ext uri="{FF2B5EF4-FFF2-40B4-BE49-F238E27FC236}">
                <a16:creationId xmlns:a16="http://schemas.microsoft.com/office/drawing/2014/main" xmlns="" id="{DC3A50BF-BDB1-4AAB-9958-899D1B371B0D}"/>
              </a:ext>
            </a:extLst>
          </cdr:cNvPr>
          <cdr:cNvSpPr txBox="1">
            <a:spLocks xmlns:a="http://schemas.openxmlformats.org/drawingml/2006/main" noChangeArrowheads="1"/>
          </cdr:cNvSpPr>
        </cdr:nvSpPr>
        <cdr:spPr bwMode="auto">
          <a:xfrm xmlns:a="http://schemas.openxmlformats.org/drawingml/2006/main">
            <a:off x="826743" y="2237963"/>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826300"/>
                </a:solidFill>
                <a:latin typeface="Blender" pitchFamily="18" charset="-79"/>
                <a:cs typeface="Blender" pitchFamily="18" charset="-79"/>
              </a:rPr>
              <a:t>ביקורים בתיאטראות</a:t>
            </a:r>
            <a:endParaRPr lang="en-US" altLang="he-IL" sz="1600" b="1" dirty="0">
              <a:solidFill>
                <a:srgbClr val="8263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xmlns="" id="{E45C6D44-C1BF-4F99-9772-CF2FED1D515B}"/>
              </a:ext>
            </a:extLst>
          </cdr:cNvPr>
          <cdr:cNvSpPr txBox="1">
            <a:spLocks xmlns:a="http://schemas.openxmlformats.org/drawingml/2006/main" noChangeArrowheads="1"/>
          </cdr:cNvSpPr>
        </cdr:nvSpPr>
        <cdr:spPr bwMode="auto">
          <a:xfrm xmlns:a="http://schemas.openxmlformats.org/drawingml/2006/main">
            <a:off x="826743" y="3181761"/>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D7975"/>
                </a:solidFill>
                <a:latin typeface="Blender" pitchFamily="18" charset="-79"/>
                <a:cs typeface="Blender" pitchFamily="18" charset="-79"/>
              </a:rPr>
              <a:t>ביקורים במוזיאונים</a:t>
            </a:r>
            <a:endParaRPr lang="en-US" altLang="he-IL" sz="1600" b="1" dirty="0">
              <a:solidFill>
                <a:srgbClr val="1D7975"/>
              </a:solidFill>
              <a:latin typeface="Blender" pitchFamily="18" charset="-79"/>
              <a:cs typeface="Blender" pitchFamily="18" charset="-79"/>
            </a:endParaRPr>
          </a:p>
        </cdr:txBody>
      </cdr:sp>
      <cdr:sp macro="" textlink="">
        <cdr:nvSpPr>
          <cdr:cNvPr id="5" name="Text Box 53">
            <a:extLst xmlns:a="http://schemas.openxmlformats.org/drawingml/2006/main">
              <a:ext uri="{FF2B5EF4-FFF2-40B4-BE49-F238E27FC236}">
                <a16:creationId xmlns:a16="http://schemas.microsoft.com/office/drawing/2014/main" xmlns="" id="{126B068D-841B-4A02-9573-E653D1C445C9}"/>
              </a:ext>
            </a:extLst>
          </cdr:cNvPr>
          <cdr:cNvSpPr txBox="1">
            <a:spLocks xmlns:a="http://schemas.openxmlformats.org/drawingml/2006/main" noChangeArrowheads="1"/>
          </cdr:cNvSpPr>
        </cdr:nvSpPr>
        <cdr:spPr bwMode="auto">
          <a:xfrm xmlns:a="http://schemas.openxmlformats.org/drawingml/2006/main">
            <a:off x="695403" y="4549913"/>
            <a:ext cx="2676972"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57BB6"/>
                </a:solidFill>
                <a:latin typeface="Blender" pitchFamily="18" charset="-79"/>
                <a:cs typeface="Blender" pitchFamily="18" charset="-79"/>
              </a:rPr>
              <a:t>ביקורים באופרה ובתזמורת</a:t>
            </a:r>
            <a:endParaRPr lang="en-US" altLang="he-IL" sz="1600" b="1" dirty="0">
              <a:solidFill>
                <a:srgbClr val="157BB6"/>
              </a:solidFill>
              <a:latin typeface="Blender" pitchFamily="18" charset="-79"/>
              <a:cs typeface="Blender" pitchFamily="18" charset="-79"/>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6411"/>
          </a:xfrm>
          <a:prstGeom prst="rect">
            <a:avLst/>
          </a:prstGeom>
        </p:spPr>
        <p:txBody>
          <a:bodyPr vert="horz" lIns="91440" tIns="45720" rIns="91440" bIns="45720" rtlCol="1"/>
          <a:lstStyle>
            <a:lvl1pPr algn="l">
              <a:defRPr sz="1200"/>
            </a:lvl1pPr>
          </a:lstStyle>
          <a:p>
            <a:fld id="{F5F4BD41-B8AD-4105-A650-E83F30CA2CC2}" type="datetimeFigureOut">
              <a:rPr lang="he-IL" smtClean="0"/>
              <a:t>כ"ז/שבט/תשע"ח</a:t>
            </a:fld>
            <a:endParaRPr lang="he-IL"/>
          </a:p>
        </p:txBody>
      </p:sp>
      <p:sp>
        <p:nvSpPr>
          <p:cNvPr id="4" name="מציין מיקום של כותרת תחתונה 3"/>
          <p:cNvSpPr>
            <a:spLocks noGrp="1"/>
          </p:cNvSpPr>
          <p:nvPr>
            <p:ph type="ftr" sz="quarter" idx="2"/>
          </p:nvPr>
        </p:nvSpPr>
        <p:spPr>
          <a:xfrm>
            <a:off x="3852017" y="9430093"/>
            <a:ext cx="2945659" cy="496411"/>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30093"/>
            <a:ext cx="2945659" cy="496411"/>
          </a:xfrm>
          <a:prstGeom prst="rect">
            <a:avLst/>
          </a:prstGeom>
        </p:spPr>
        <p:txBody>
          <a:bodyPr vert="horz" lIns="91440" tIns="45720" rIns="91440" bIns="45720" rtlCol="1" anchor="b"/>
          <a:lstStyle>
            <a:lvl1pPr algn="l">
              <a:defRPr sz="1200"/>
            </a:lvl1pPr>
          </a:lstStyle>
          <a:p>
            <a:fld id="{8A06F85A-898A-4C83-8071-4CD380C6A9CA}" type="slidenum">
              <a:rPr lang="he-IL" smtClean="0"/>
              <a:t>‹#›</a:t>
            </a:fld>
            <a:endParaRPr lang="he-IL"/>
          </a:p>
        </p:txBody>
      </p:sp>
    </p:spTree>
    <p:extLst>
      <p:ext uri="{BB962C8B-B14F-4D97-AF65-F5344CB8AC3E}">
        <p14:creationId xmlns:p14="http://schemas.microsoft.com/office/powerpoint/2010/main" val="238938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446FD3C5-4967-4A34-A187-7764EBDCB1EB}" type="datetimeFigureOut">
              <a:rPr lang="he-IL" smtClean="0"/>
              <a:t>כ"ז/שבט/תשע"ח</a:t>
            </a:fld>
            <a:endParaRPr lang="he-IL"/>
          </a:p>
        </p:txBody>
      </p:sp>
      <p:sp>
        <p:nvSpPr>
          <p:cNvPr id="4" name="מציין מיקום של תמונת שקופית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15908"/>
            <a:ext cx="5438140" cy="4467701"/>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7" y="9430093"/>
            <a:ext cx="2945659" cy="49641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3"/>
            <a:ext cx="2945659" cy="496411"/>
          </a:xfrm>
          <a:prstGeom prst="rect">
            <a:avLst/>
          </a:prstGeom>
        </p:spPr>
        <p:txBody>
          <a:bodyPr vert="horz" lIns="91440" tIns="45720" rIns="91440" bIns="45720" rtlCol="1" anchor="b"/>
          <a:lstStyle>
            <a:lvl1pPr algn="l">
              <a:defRPr sz="1200"/>
            </a:lvl1pPr>
          </a:lstStyle>
          <a:p>
            <a:fld id="{684CD827-45A3-4627-B6CC-F271C9EB5B41}" type="slidenum">
              <a:rPr lang="he-IL" smtClean="0"/>
              <a:t>‹#›</a:t>
            </a:fld>
            <a:endParaRPr lang="he-IL"/>
          </a:p>
        </p:txBody>
      </p:sp>
    </p:spTree>
    <p:extLst>
      <p:ext uri="{BB962C8B-B14F-4D97-AF65-F5344CB8AC3E}">
        <p14:creationId xmlns:p14="http://schemas.microsoft.com/office/powerpoint/2010/main" val="12967235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a:t>
            </a:fld>
            <a:endParaRPr lang="he-IL"/>
          </a:p>
        </p:txBody>
      </p:sp>
    </p:spTree>
    <p:extLst>
      <p:ext uri="{BB962C8B-B14F-4D97-AF65-F5344CB8AC3E}">
        <p14:creationId xmlns:p14="http://schemas.microsoft.com/office/powerpoint/2010/main" val="382147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23</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24</a:t>
            </a:fld>
            <a:endParaRPr lang="he-IL"/>
          </a:p>
        </p:txBody>
      </p:sp>
    </p:spTree>
    <p:extLst>
      <p:ext uri="{BB962C8B-B14F-4D97-AF65-F5344CB8AC3E}">
        <p14:creationId xmlns:p14="http://schemas.microsoft.com/office/powerpoint/2010/main" val="68911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25</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26</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27</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28</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29</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30</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31</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32</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2</a:t>
            </a:fld>
            <a:endParaRPr lang="he-IL"/>
          </a:p>
        </p:txBody>
      </p:sp>
    </p:spTree>
    <p:extLst>
      <p:ext uri="{BB962C8B-B14F-4D97-AF65-F5344CB8AC3E}">
        <p14:creationId xmlns:p14="http://schemas.microsoft.com/office/powerpoint/2010/main" val="274904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33</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34</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35</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36</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37</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38</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39</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40</a:t>
            </a:fld>
            <a:endParaRPr lang="he-IL"/>
          </a:p>
        </p:txBody>
      </p:sp>
    </p:spTree>
    <p:extLst>
      <p:ext uri="{BB962C8B-B14F-4D97-AF65-F5344CB8AC3E}">
        <p14:creationId xmlns:p14="http://schemas.microsoft.com/office/powerpoint/2010/main" val="108353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47</a:t>
            </a:fld>
            <a:endParaRPr lang="he-IL"/>
          </a:p>
        </p:txBody>
      </p:sp>
    </p:spTree>
    <p:extLst>
      <p:ext uri="{BB962C8B-B14F-4D97-AF65-F5344CB8AC3E}">
        <p14:creationId xmlns:p14="http://schemas.microsoft.com/office/powerpoint/2010/main" val="868980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48</a:t>
            </a:fld>
            <a:endParaRPr lang="he-IL"/>
          </a:p>
        </p:txBody>
      </p:sp>
    </p:spTree>
    <p:extLst>
      <p:ext uri="{BB962C8B-B14F-4D97-AF65-F5344CB8AC3E}">
        <p14:creationId xmlns:p14="http://schemas.microsoft.com/office/powerpoint/2010/main" val="126174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16</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solidFill>
                  <a:prstClr val="black"/>
                </a:solidFill>
              </a:rPr>
              <a:pPr/>
              <a:t>49</a:t>
            </a:fld>
            <a:endParaRPr lang="he-IL">
              <a:solidFill>
                <a:prstClr val="black"/>
              </a:solidFill>
            </a:endParaRPr>
          </a:p>
        </p:txBody>
      </p:sp>
    </p:spTree>
    <p:extLst>
      <p:ext uri="{BB962C8B-B14F-4D97-AF65-F5344CB8AC3E}">
        <p14:creationId xmlns:p14="http://schemas.microsoft.com/office/powerpoint/2010/main" val="126174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17</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18</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19</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20</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21</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22</a:t>
            </a:fld>
            <a:endParaRPr lang="he-IL"/>
          </a:p>
        </p:txBody>
      </p:sp>
    </p:spTree>
    <p:extLst>
      <p:ext uri="{BB962C8B-B14F-4D97-AF65-F5344CB8AC3E}">
        <p14:creationId xmlns:p14="http://schemas.microsoft.com/office/powerpoint/2010/main" val="2110483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81747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176769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0017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9318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smtClean="0"/>
              <a:t>משפט מסכם במידה ויש</a:t>
            </a:r>
            <a:endParaRPr lang="he-IL" dirty="0"/>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74950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98756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66498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48911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2621749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78000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124119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32149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73553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62821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8878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42962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2122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665985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56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2"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1709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36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46.xml"/><Relationship Id="rId3" Type="http://schemas.openxmlformats.org/officeDocument/2006/relationships/image" Target="../media/image2.emf"/><Relationship Id="rId7" Type="http://schemas.openxmlformats.org/officeDocument/2006/relationships/slide" Target="slide25.xml"/><Relationship Id="rId12" Type="http://schemas.openxmlformats.org/officeDocument/2006/relationships/slide" Target="slide41.xml"/><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slide" Target="slide49.xm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slide" Target="slide40.xml"/><Relationship Id="rId5" Type="http://schemas.openxmlformats.org/officeDocument/2006/relationships/slide" Target="slide16.xml"/><Relationship Id="rId15" Type="http://schemas.openxmlformats.org/officeDocument/2006/relationships/slide" Target="slide48.xml"/><Relationship Id="rId10" Type="http://schemas.openxmlformats.org/officeDocument/2006/relationships/slide" Target="slide37.xml"/><Relationship Id="rId4" Type="http://schemas.openxmlformats.org/officeDocument/2006/relationships/slide" Target="slide2.xml"/><Relationship Id="rId9" Type="http://schemas.openxmlformats.org/officeDocument/2006/relationships/slide" Target="slide35.xml"/><Relationship Id="rId14" Type="http://schemas.openxmlformats.org/officeDocument/2006/relationships/slide" Target="slide4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www.tel-aviv.gov.il/Transparency/Pages/Advertisments.aspx" TargetMode="External"/><Relationship Id="rId5" Type="http://schemas.openxmlformats.org/officeDocument/2006/relationships/hyperlink" Target="https://www.tel-aviv.gov.il/Transparency/Pages/Quarter.aspx" TargetMode="External"/><Relationship Id="rId4" Type="http://schemas.openxmlformats.org/officeDocument/2006/relationships/hyperlink" Target="https://www.tel-aviv.gov.il/Transparency/Pages/Year.aspx"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title="רקע">
            <a:extLst>
              <a:ext uri="{FF2B5EF4-FFF2-40B4-BE49-F238E27FC236}">
                <a16:creationId xmlns:a16="http://schemas.microsoft.com/office/drawing/2014/main" xmlns="" id="{AC006081-6B6F-4686-BB4B-1B27B91CF382}"/>
              </a:ext>
            </a:extLst>
          </p:cNvPr>
          <p:cNvPicPr>
            <a:picLocks noChangeAspect="1"/>
          </p:cNvPicPr>
          <p:nvPr/>
        </p:nvPicPr>
        <p:blipFill>
          <a:blip r:embed="rId3"/>
          <a:stretch>
            <a:fillRect/>
          </a:stretch>
        </p:blipFill>
        <p:spPr>
          <a:xfrm>
            <a:off x="-24680" y="172091"/>
            <a:ext cx="12287632" cy="6281245"/>
          </a:xfrm>
          <a:prstGeom prst="rect">
            <a:avLst/>
          </a:prstGeom>
        </p:spPr>
      </p:pic>
      <p:sp>
        <p:nvSpPr>
          <p:cNvPr id="33" name="כותרת 1" title="תל אביב יפו בראי המספרים, עיקרי הנתונים והמגמות 2017">
            <a:extLst>
              <a:ext uri="{FF2B5EF4-FFF2-40B4-BE49-F238E27FC236}">
                <a16:creationId xmlns:a16="http://schemas.microsoft.com/office/drawing/2014/main" xmlns="" id="{0CB9FB31-CFD0-400A-AA56-B5B6EECA357B}"/>
              </a:ext>
            </a:extLst>
          </p:cNvPr>
          <p:cNvSpPr txBox="1">
            <a:spLocks/>
          </p:cNvSpPr>
          <p:nvPr/>
        </p:nvSpPr>
        <p:spPr>
          <a:xfrm>
            <a:off x="35351" y="957536"/>
            <a:ext cx="10020769" cy="503739"/>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he-IL" sz="3200" b="1" dirty="0">
                <a:latin typeface="Blender" pitchFamily="18" charset="-79"/>
                <a:cs typeface="Blender" pitchFamily="18" charset="-79"/>
              </a:rPr>
              <a:t>תל-אביב-יפו בראי המספרים</a:t>
            </a:r>
          </a:p>
        </p:txBody>
      </p:sp>
      <p:sp>
        <p:nvSpPr>
          <p:cNvPr id="9" name="TextBox 8" descr="תוכן העניינים של הנתונים הסטטיסטיים המוצגים במצגת זו. במצגת זו מוצגים 12 נושאים עיקריים כמפורט להלן:" title="תוכן עניינים"/>
          <p:cNvSpPr txBox="1"/>
          <p:nvPr/>
        </p:nvSpPr>
        <p:spPr>
          <a:xfrm>
            <a:off x="9408368" y="980731"/>
            <a:ext cx="2376264" cy="584775"/>
          </a:xfrm>
          <a:prstGeom prst="rect">
            <a:avLst/>
          </a:prstGeom>
          <a:noFill/>
        </p:spPr>
        <p:txBody>
          <a:bodyPr wrap="square" rtlCol="1">
            <a:spAutoFit/>
          </a:bodyPr>
          <a:lstStyle/>
          <a:p>
            <a:pPr algn="ctr"/>
            <a:r>
              <a:rPr lang="he-IL" sz="3200" b="1" dirty="0">
                <a:latin typeface="Blender" pitchFamily="18" charset="-79"/>
                <a:cs typeface="Blender" pitchFamily="18" charset="-79"/>
              </a:rPr>
              <a:t>תוכן עניינים</a:t>
            </a:r>
          </a:p>
        </p:txBody>
      </p:sp>
      <p:sp>
        <p:nvSpPr>
          <p:cNvPr id="14" name="Title 47" title="אוכלוסייה">
            <a:hlinkClick r:id="rId4" action="ppaction://hlinksldjump"/>
          </p:cNvPr>
          <p:cNvSpPr txBox="1">
            <a:spLocks/>
          </p:cNvSpPr>
          <p:nvPr/>
        </p:nvSpPr>
        <p:spPr>
          <a:xfrm>
            <a:off x="9528312" y="1763804"/>
            <a:ext cx="2472344" cy="360000"/>
          </a:xfrm>
          <a:prstGeom prst="rect">
            <a:avLst/>
          </a:prstGeom>
        </p:spPr>
        <p:txBody>
          <a:bodyPr/>
          <a:lstStyle>
            <a:defPPr>
              <a:defRPr lang="he-IL"/>
            </a:defPPr>
            <a:lvl1pPr>
              <a:spcBef>
                <a:spcPct val="0"/>
              </a:spcBef>
              <a:buNone/>
              <a:defRPr sz="2000">
                <a:solidFill>
                  <a:schemeClr val="bg1"/>
                </a:solidFill>
                <a:latin typeface="Blender" pitchFamily="18" charset="-79"/>
                <a:ea typeface="Blender Black" charset="0"/>
                <a:cs typeface="Blender" pitchFamily="18" charset="-79"/>
              </a:defRPr>
            </a:lvl1pPr>
          </a:lstStyle>
          <a:p>
            <a:r>
              <a:rPr lang="he-IL" dirty="0"/>
              <a:t>אוכלוסייה</a:t>
            </a:r>
            <a:endParaRPr lang="en-US" dirty="0"/>
          </a:p>
        </p:txBody>
      </p:sp>
      <p:sp>
        <p:nvSpPr>
          <p:cNvPr id="15" name="כותרת 1" title="משקי בית ורמת חיים">
            <a:hlinkClick r:id="rId5" action="ppaction://hlinksldjump"/>
          </p:cNvPr>
          <p:cNvSpPr txBox="1">
            <a:spLocks/>
          </p:cNvSpPr>
          <p:nvPr/>
        </p:nvSpPr>
        <p:spPr>
          <a:xfrm>
            <a:off x="9425296" y="2060848"/>
            <a:ext cx="2575360"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משקי בית ורמת חיים</a:t>
            </a:r>
          </a:p>
        </p:txBody>
      </p:sp>
      <p:sp>
        <p:nvSpPr>
          <p:cNvPr id="16" name="כותרת 1" title="שירותים חברתיים">
            <a:hlinkClick r:id="rId6" action="ppaction://hlinksldjump"/>
          </p:cNvPr>
          <p:cNvSpPr txBox="1">
            <a:spLocks/>
          </p:cNvSpPr>
          <p:nvPr/>
        </p:nvSpPr>
        <p:spPr>
          <a:xfrm>
            <a:off x="9567773" y="2348880"/>
            <a:ext cx="2432883"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שירותים חברתיים</a:t>
            </a:r>
          </a:p>
        </p:txBody>
      </p:sp>
      <p:sp>
        <p:nvSpPr>
          <p:cNvPr id="17" name="Title 47" title="חינוך והשכלה">
            <a:hlinkClick r:id="rId7" action="ppaction://hlinksldjump"/>
          </p:cNvPr>
          <p:cNvSpPr txBox="1">
            <a:spLocks/>
          </p:cNvSpPr>
          <p:nvPr/>
        </p:nvSpPr>
        <p:spPr>
          <a:xfrm>
            <a:off x="9528312" y="2636912"/>
            <a:ext cx="2472344" cy="360000"/>
          </a:xfrm>
          <a:prstGeom prst="rect">
            <a:avLst/>
          </a:prstGeom>
        </p:spPr>
        <p:txBody>
          <a:bodyPr/>
          <a:lstStyle>
            <a:defPPr>
              <a:defRPr lang="he-IL"/>
            </a:defPPr>
            <a:lvl1pPr>
              <a:spcBef>
                <a:spcPct val="0"/>
              </a:spcBef>
              <a:buNone/>
              <a:defRPr sz="2400" i="1">
                <a:solidFill>
                  <a:schemeClr val="bg1"/>
                </a:solidFill>
                <a:latin typeface="Blender" pitchFamily="18" charset="-79"/>
                <a:ea typeface="Blender Black" charset="0"/>
                <a:cs typeface="Blender" pitchFamily="18" charset="-79"/>
              </a:defRPr>
            </a:lvl1pPr>
          </a:lstStyle>
          <a:p>
            <a:r>
              <a:rPr lang="he-IL" sz="2000" i="0" dirty="0"/>
              <a:t>חינוך והשכלה</a:t>
            </a:r>
            <a:endParaRPr lang="en-US" sz="2000" i="0" dirty="0"/>
          </a:p>
        </p:txBody>
      </p:sp>
      <p:sp>
        <p:nvSpPr>
          <p:cNvPr id="18" name="Title 47" title="עבודה">
            <a:hlinkClick r:id="rId8" action="ppaction://hlinksldjump"/>
          </p:cNvPr>
          <p:cNvSpPr txBox="1">
            <a:spLocks/>
          </p:cNvSpPr>
          <p:nvPr/>
        </p:nvSpPr>
        <p:spPr>
          <a:xfrm>
            <a:off x="10682231" y="2924944"/>
            <a:ext cx="131842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עבודה</a:t>
            </a:r>
            <a:endParaRPr lang="en-US" sz="2000" b="0" dirty="0">
              <a:solidFill>
                <a:schemeClr val="bg1"/>
              </a:solidFill>
              <a:latin typeface="Blender" pitchFamily="18" charset="-79"/>
              <a:ea typeface="Blender Black" charset="0"/>
              <a:cs typeface="Blender" pitchFamily="18" charset="-79"/>
            </a:endParaRPr>
          </a:p>
        </p:txBody>
      </p:sp>
      <p:sp>
        <p:nvSpPr>
          <p:cNvPr id="19" name="כותרת 1" title="תל-אביב-יפו כמרכז כלכלי">
            <a:hlinkClick r:id="rId9" action="ppaction://hlinksldjump"/>
          </p:cNvPr>
          <p:cNvSpPr txBox="1">
            <a:spLocks/>
          </p:cNvSpPr>
          <p:nvPr/>
        </p:nvSpPr>
        <p:spPr>
          <a:xfrm>
            <a:off x="8449983" y="3239797"/>
            <a:ext cx="3550676"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תל-אביב-יפו כמרכז כלכלי</a:t>
            </a:r>
          </a:p>
        </p:txBody>
      </p:sp>
      <p:sp>
        <p:nvSpPr>
          <p:cNvPr id="20" name="Title 47" title="תיירות">
            <a:hlinkClick r:id="rId10" action="ppaction://hlinksldjump"/>
          </p:cNvPr>
          <p:cNvSpPr txBox="1">
            <a:spLocks/>
          </p:cNvSpPr>
          <p:nvPr/>
        </p:nvSpPr>
        <p:spPr>
          <a:xfrm>
            <a:off x="10536424" y="3527829"/>
            <a:ext cx="1464232"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תיירות</a:t>
            </a:r>
            <a:endParaRPr lang="en-US" sz="2000" b="0" dirty="0">
              <a:solidFill>
                <a:schemeClr val="bg1"/>
              </a:solidFill>
              <a:latin typeface="Blender" pitchFamily="18" charset="-79"/>
              <a:ea typeface="Blender Black" charset="0"/>
              <a:cs typeface="Blender" pitchFamily="18" charset="-79"/>
            </a:endParaRPr>
          </a:p>
        </p:txBody>
      </p:sp>
      <p:sp>
        <p:nvSpPr>
          <p:cNvPr id="21" name="Title 47" title="תרבות ופנאי">
            <a:hlinkClick r:id="rId11" action="ppaction://hlinksldjump"/>
          </p:cNvPr>
          <p:cNvSpPr txBox="1">
            <a:spLocks/>
          </p:cNvSpPr>
          <p:nvPr/>
        </p:nvSpPr>
        <p:spPr>
          <a:xfrm>
            <a:off x="9528312" y="3815861"/>
            <a:ext cx="247234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תרבות ופנאי</a:t>
            </a:r>
            <a:endParaRPr lang="en-US" sz="2000" b="0" dirty="0">
              <a:solidFill>
                <a:schemeClr val="bg1"/>
              </a:solidFill>
              <a:latin typeface="Blender" pitchFamily="18" charset="-79"/>
              <a:ea typeface="Blender Black" charset="0"/>
              <a:cs typeface="Blender" pitchFamily="18" charset="-79"/>
            </a:endParaRPr>
          </a:p>
        </p:txBody>
      </p:sp>
      <p:sp>
        <p:nvSpPr>
          <p:cNvPr id="22" name="Title 47" title="בינוי ודיור">
            <a:hlinkClick r:id="rId12" action="ppaction://hlinksldjump"/>
          </p:cNvPr>
          <p:cNvSpPr txBox="1">
            <a:spLocks/>
          </p:cNvSpPr>
          <p:nvPr/>
        </p:nvSpPr>
        <p:spPr>
          <a:xfrm>
            <a:off x="10404145" y="4147922"/>
            <a:ext cx="159651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בינוי ודיור</a:t>
            </a:r>
            <a:endParaRPr lang="en-US" sz="2000" b="0" dirty="0">
              <a:solidFill>
                <a:schemeClr val="bg1"/>
              </a:solidFill>
              <a:latin typeface="Blender" pitchFamily="18" charset="-79"/>
              <a:ea typeface="Blender Black" charset="0"/>
              <a:cs typeface="Blender" pitchFamily="18" charset="-79"/>
            </a:endParaRPr>
          </a:p>
        </p:txBody>
      </p:sp>
      <p:sp>
        <p:nvSpPr>
          <p:cNvPr id="23" name="Title 47" title="קיימות">
            <a:hlinkClick r:id="rId13" action="ppaction://hlinksldjump"/>
          </p:cNvPr>
          <p:cNvSpPr txBox="1">
            <a:spLocks/>
          </p:cNvSpPr>
          <p:nvPr/>
        </p:nvSpPr>
        <p:spPr>
          <a:xfrm>
            <a:off x="9305695" y="4444709"/>
            <a:ext cx="269496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קיימות בתל-אביב-יפו</a:t>
            </a:r>
            <a:endParaRPr lang="en-US" sz="2000" b="0" dirty="0">
              <a:solidFill>
                <a:schemeClr val="bg1"/>
              </a:solidFill>
              <a:latin typeface="Blender" pitchFamily="18" charset="-79"/>
              <a:ea typeface="Blender Black" charset="0"/>
              <a:cs typeface="Blender" pitchFamily="18" charset="-79"/>
            </a:endParaRPr>
          </a:p>
        </p:txBody>
      </p:sp>
      <p:sp>
        <p:nvSpPr>
          <p:cNvPr id="24" name="Title 47" title="סדר ציבורי">
            <a:hlinkClick r:id="rId14" action="ppaction://hlinksldjump"/>
          </p:cNvPr>
          <p:cNvSpPr txBox="1">
            <a:spLocks/>
          </p:cNvSpPr>
          <p:nvPr/>
        </p:nvSpPr>
        <p:spPr>
          <a:xfrm>
            <a:off x="10392408" y="4797152"/>
            <a:ext cx="160824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סדר ציבורי</a:t>
            </a:r>
            <a:endParaRPr lang="en-US" sz="2000" b="0" dirty="0">
              <a:solidFill>
                <a:schemeClr val="bg1"/>
              </a:solidFill>
              <a:latin typeface="Blender" pitchFamily="18" charset="-79"/>
              <a:ea typeface="Blender Black" charset="0"/>
              <a:cs typeface="Blender" pitchFamily="18" charset="-79"/>
            </a:endParaRPr>
          </a:p>
        </p:txBody>
      </p:sp>
      <p:sp>
        <p:nvSpPr>
          <p:cNvPr id="25" name="Title 47" title="תקציב העירייה">
            <a:hlinkClick r:id="rId15" action="ppaction://hlinksldjump"/>
          </p:cNvPr>
          <p:cNvSpPr txBox="1">
            <a:spLocks/>
          </p:cNvSpPr>
          <p:nvPr/>
        </p:nvSpPr>
        <p:spPr>
          <a:xfrm>
            <a:off x="10159119" y="5085184"/>
            <a:ext cx="184154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תקציב העירייה</a:t>
            </a:r>
            <a:endParaRPr lang="en-US" sz="2000" b="0" dirty="0">
              <a:solidFill>
                <a:schemeClr val="bg1"/>
              </a:solidFill>
              <a:latin typeface="Blender" pitchFamily="18" charset="-79"/>
              <a:ea typeface="Blender Black" charset="0"/>
              <a:cs typeface="Blender" pitchFamily="18" charset="-79"/>
            </a:endParaRPr>
          </a:p>
        </p:txBody>
      </p:sp>
      <p:sp>
        <p:nvSpPr>
          <p:cNvPr id="26" name="Title 47" title="פרסומי המרכז למחקר כלכלי וחברתי">
            <a:hlinkClick r:id="rId16" action="ppaction://hlinksldjump"/>
          </p:cNvPr>
          <p:cNvSpPr txBox="1">
            <a:spLocks/>
          </p:cNvSpPr>
          <p:nvPr/>
        </p:nvSpPr>
        <p:spPr>
          <a:xfrm>
            <a:off x="7032104" y="5661248"/>
            <a:ext cx="504056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pic>
        <p:nvPicPr>
          <p:cNvPr id="7" name="Picture 4" title="סמל המרכז למחקר כלכלי וחברתי"/>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35397" y="6453336"/>
            <a:ext cx="288032" cy="288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מלבן 5"/>
          <p:cNvSpPr/>
          <p:nvPr/>
        </p:nvSpPr>
        <p:spPr>
          <a:xfrm>
            <a:off x="47328" y="6413266"/>
            <a:ext cx="2860077" cy="369332"/>
          </a:xfrm>
          <a:prstGeom prst="rect">
            <a:avLst/>
          </a:prstGeom>
        </p:spPr>
        <p:txBody>
          <a:bodyPr wrap="none">
            <a:spAutoFit/>
          </a:bodyPr>
          <a:lstStyle/>
          <a:p>
            <a:r>
              <a:rPr lang="he-IL" b="1" dirty="0">
                <a:latin typeface="Blender" pitchFamily="18" charset="-79"/>
                <a:cs typeface="Blender" pitchFamily="18" charset="-79"/>
              </a:rPr>
              <a:t>המרכז למחקר כלכלי וחברתי</a:t>
            </a:r>
            <a:endParaRPr lang="he-IL" dirty="0">
              <a:latin typeface="Blender" pitchFamily="18" charset="-79"/>
              <a:cs typeface="Blender" pitchFamily="18" charset="-79"/>
            </a:endParaRPr>
          </a:p>
        </p:txBody>
      </p:sp>
      <p:cxnSp>
        <p:nvCxnSpPr>
          <p:cNvPr id="27" name="מחבר ישר 26"/>
          <p:cNvCxnSpPr/>
          <p:nvPr/>
        </p:nvCxnSpPr>
        <p:spPr>
          <a:xfrm flipH="1">
            <a:off x="8521991" y="5661248"/>
            <a:ext cx="34786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812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5B0B82D5-7EB9-4AE4-9709-D7BDA7B0A35F}"/>
              </a:ext>
            </a:extLst>
          </p:cNvPr>
          <p:cNvPicPr>
            <a:picLocks/>
          </p:cNvPicPr>
          <p:nvPr/>
        </p:nvPicPr>
        <p:blipFill>
          <a:blip r:embed="rId2"/>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2AA44512-0E83-4CB0-90E8-723CFECF26FE}"/>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C0CE5D27-6ADE-4BEF-A5C8-ECBA42BD1DFD}"/>
              </a:ext>
            </a:extLst>
          </p:cNvPr>
          <p:cNvSpPr>
            <a:spLocks noGrp="1"/>
          </p:cNvSpPr>
          <p:nvPr>
            <p:ph type="ctrTitle"/>
          </p:nvPr>
        </p:nvSpPr>
        <p:spPr>
          <a:xfrm>
            <a:off x="4727848" y="44941"/>
            <a:ext cx="3912016" cy="503739"/>
          </a:xfrm>
        </p:spPr>
        <p:txBody>
          <a:bodyPr/>
          <a:lstStyle/>
          <a:p>
            <a:r>
              <a:rPr lang="he-IL" sz="3000" dirty="0">
                <a:solidFill>
                  <a:srgbClr val="5E5E5E"/>
                </a:solidFill>
                <a:latin typeface="Blender" pitchFamily="18" charset="-79"/>
                <a:cs typeface="Blender" pitchFamily="18" charset="-79"/>
              </a:rPr>
              <a:t>בני 65 ומעלה</a:t>
            </a:r>
            <a:br>
              <a:rPr lang="he-IL"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a:solidFill>
                  <a:srgbClr val="5E5E5E"/>
                </a:solidFill>
                <a:latin typeface="Blender" pitchFamily="18" charset="-79"/>
                <a:cs typeface="Blender" pitchFamily="18" charset="-79"/>
              </a:rPr>
              <a:t>2015</a:t>
            </a:r>
            <a:r>
              <a:rPr lang="he-IL" sz="3000" dirty="0">
                <a:solidFill>
                  <a:srgbClr val="5E5E5E"/>
                </a:solidFill>
                <a:latin typeface="Blender" pitchFamily="18" charset="-79"/>
                <a:cs typeface="Blender" pitchFamily="18" charset="-79"/>
              </a:rPr>
              <a:t/>
            </a:r>
            <a:br>
              <a:rPr lang="he-IL" sz="3000" dirty="0">
                <a:solidFill>
                  <a:srgbClr val="5E5E5E"/>
                </a:solidFill>
                <a:latin typeface="Blender" pitchFamily="18" charset="-79"/>
                <a:cs typeface="Blender" pitchFamily="18" charset="-79"/>
              </a:rPr>
            </a:br>
            <a:endParaRPr lang="he-IL" sz="3000" dirty="0">
              <a:solidFill>
                <a:srgbClr val="5E5E5E"/>
              </a:solidFill>
              <a:latin typeface="Blender" pitchFamily="18" charset="-79"/>
              <a:cs typeface="Blender" pitchFamily="18" charset="-79"/>
            </a:endParaRPr>
          </a:p>
        </p:txBody>
      </p:sp>
      <p:sp>
        <p:nvSpPr>
          <p:cNvPr id="12" name="מציין מיקום תוכן 3"/>
          <p:cNvSpPr txBox="1">
            <a:spLocks/>
          </p:cNvSpPr>
          <p:nvPr/>
        </p:nvSpPr>
        <p:spPr>
          <a:xfrm>
            <a:off x="8748149" y="2739123"/>
            <a:ext cx="3212305" cy="1368152"/>
          </a:xfrm>
          <a:prstGeom prst="rect">
            <a:avLst/>
          </a:prstGeom>
          <a:noFill/>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he-IL" altLang="he-IL" sz="2000" b="1" dirty="0">
                <a:solidFill>
                  <a:prstClr val="white"/>
                </a:solidFill>
                <a:latin typeface="Blender" charset="0"/>
                <a:ea typeface="Blender" charset="0"/>
                <a:cs typeface="Blender" charset="0"/>
              </a:rPr>
              <a:t>אחוז בני ה-65 ומעלה גבוה במיוחד בחלק המערבי של עבר הירקון</a:t>
            </a:r>
            <a:endParaRPr lang="en-US" altLang="he-IL" sz="2000" b="1" dirty="0">
              <a:solidFill>
                <a:prstClr val="white"/>
              </a:solidFill>
              <a:latin typeface="Blender" charset="0"/>
              <a:ea typeface="Blender" charset="0"/>
              <a:cs typeface="Blender" charset="0"/>
            </a:endParaRPr>
          </a:p>
        </p:txBody>
      </p:sp>
      <p:pic>
        <p:nvPicPr>
          <p:cNvPr id="4098" name="Picture 2" descr="רבעים בהם בני 65 ומעלה מהווים 25% ומעלה:&#10;אורות&#10;רבעים בהם בני 65 ומעלה מהווים 20% עד 24.9%:&#10;נאות אפקה א'&#10;אפקה&#10;נוה אביבים וסביבתה&#10;תכנית ל'&#10;רבעים בהם בני 65 ומעלה מהווים 15% עד 19.9%:&#10;רמת החייל&#10;נוה דן&#10;גלילות&#10;רמת אביב ג'&#10;צוקי אביב&#10;אזור שדה דב&#10;רמת אביב&#10;כוכב הצפון&#10;בבלי&#10;צמרות איילון&#10;הצפון החדש - סביבת ככר המדינה&#10;הצפון החדש - החלק הדרומי&#10;נחלת יצחק&#10;תל חיים&#10;רמת הטייסים&#10;יד אליהו&#10;התקוה&#10;נוה חן&#10;ניר אביב&#10;נוה עופר&#10;יפו העתיקה נמל יפו&#10;יפו ד' (גבעת התמרים)&#10;יפו ג' נוה גולן&#10;רבעים בהם בני 65 ומעלה מהווים 10% עד 14.9%:&#10;המשתלה&#10;צהלה&#10;גני צהלה, רמות צהלה&#10;נוה שרת&#10;רביבים&#10;נאות אפקה ב'&#10;תל ברוך צפון&#10;תל ברוך&#10;מעוז אביב&#10;הדר יוסף&#10;נופי ים&#10;הצפון החדש - החלק הצפוני&#10;הצפון הישן - החלק הצפוני&#10;הצפון הישן - החלק הדרומי&#10;גני שרונה&#10;לב תל אביב&#10;כרם התימנים&#10;נוה צדק&#10;ביצרון ורמת ישראל&#10;נוה שאנן&#10;שפירא&#10;קרית שלום&#10;עזרא והארגזים&#10;נוה אליעזר וכפר שלם מזרח&#10;נוה ברור, כפר שלם מערב&#10;כפיר&#10;לבנה, ידידיה&#10;פארק החורשות&#10;מכללת יפו תל אביב ודקר&#10;צהלון ושיכוני חסכון&#10;עג'מי וגבעת עלי&#10;רבעים בהם בני 65 ומעלה מהווים עד 10%:&#10;מונטיפיורי&#10;פלורנטין&#10;צפון יפו&#10;גבעת הרצל, אזור המלאכה-יפו" title="בני 65 ומעלה כאחוז מאוכלוסיית השכונות בעיר"/>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3" y="0"/>
            <a:ext cx="8371265" cy="64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מציין מיקום תוכן 5"/>
          <p:cNvSpPr>
            <a:spLocks noGrp="1"/>
          </p:cNvSpPr>
          <p:nvPr>
            <p:ph sz="quarter" idx="15"/>
          </p:nvPr>
        </p:nvSpPr>
        <p:spPr>
          <a:xfrm>
            <a:off x="8616280" y="6453336"/>
            <a:ext cx="3503186" cy="43204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2016 ; 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a:p>
            <a:endParaRPr lang="he-IL" altLang="he-IL" dirty="0"/>
          </a:p>
        </p:txBody>
      </p:sp>
      <p:sp>
        <p:nvSpPr>
          <p:cNvPr id="15" name="TextBox 14">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solidFill>
                  <a:schemeClr val="bg1"/>
                </a:solidFill>
                <a:latin typeface="Blender" pitchFamily="18" charset="-79"/>
                <a:cs typeface="Blender" pitchFamily="18" charset="-79"/>
              </a:rPr>
              <a:t>המרכז למחקר</a:t>
            </a:r>
          </a:p>
          <a:p>
            <a:r>
              <a:rPr lang="he-IL" sz="1100" b="1" dirty="0">
                <a:solidFill>
                  <a:schemeClr val="bg1"/>
                </a:solidFill>
                <a:latin typeface="Blender" pitchFamily="18" charset="-79"/>
                <a:cs typeface="Blender" pitchFamily="18" charset="-79"/>
              </a:rPr>
              <a:t>כלכלי וחברתי</a:t>
            </a:r>
            <a:endParaRPr lang="he-IL" sz="1100" dirty="0">
              <a:solidFill>
                <a:schemeClr val="bg1"/>
              </a:solidFill>
              <a:latin typeface="Blender" pitchFamily="18" charset="-79"/>
              <a:cs typeface="Blender" pitchFamily="18" charset="-79"/>
            </a:endParaRPr>
          </a:p>
        </p:txBody>
      </p:sp>
      <p:sp>
        <p:nvSpPr>
          <p:cNvPr id="21"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9</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257696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DD718E1A-9A1A-4E36-AD96-DABAA9CDC9CF}"/>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87AD12F1-C29C-42F6-88F1-137A9EC40A55}"/>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EFB41DD9-6288-42B0-B2C4-5C147CDB58B9}"/>
              </a:ext>
            </a:extLst>
          </p:cNvPr>
          <p:cNvSpPr>
            <a:spLocks noGrp="1"/>
          </p:cNvSpPr>
          <p:nvPr>
            <p:ph type="ctrTitle"/>
          </p:nvPr>
        </p:nvSpPr>
        <p:spPr>
          <a:xfrm>
            <a:off x="-1680864" y="260965"/>
            <a:ext cx="10020769" cy="503739"/>
          </a:xfrm>
        </p:spPr>
        <p:txBody>
          <a:bodyPr/>
          <a:lstStyle/>
          <a:p>
            <a:r>
              <a:rPr lang="he-IL" sz="3600" dirty="0">
                <a:solidFill>
                  <a:srgbClr val="5E5E5E"/>
                </a:solidFill>
                <a:ea typeface="+mn-ea"/>
                <a:cs typeface="Blender" pitchFamily="18" charset="-79"/>
              </a:rPr>
              <a:t>שינויים באוכלוסייה</a:t>
            </a:r>
            <a:r>
              <a:rPr lang="he-IL" dirty="0"/>
              <a:t/>
            </a:r>
            <a:br>
              <a:rPr lang="he-IL" dirty="0"/>
            </a:br>
            <a:r>
              <a:rPr lang="he-IL" sz="2400" dirty="0">
                <a:solidFill>
                  <a:srgbClr val="5E5E5E"/>
                </a:solidFill>
                <a:ea typeface="+mn-ea"/>
                <a:cs typeface="Blender" pitchFamily="18" charset="-79"/>
              </a:rPr>
              <a:t>(נתוני 2016)</a:t>
            </a:r>
          </a:p>
        </p:txBody>
      </p:sp>
      <p:sp>
        <p:nvSpPr>
          <p:cNvPr id="9" name="מציין מיקום תוכן 3"/>
          <p:cNvSpPr>
            <a:spLocks noGrp="1"/>
          </p:cNvSpPr>
          <p:nvPr>
            <p:ph sz="quarter" idx="14"/>
          </p:nvPr>
        </p:nvSpPr>
        <p:spPr>
          <a:xfrm>
            <a:off x="8438981" y="2565722"/>
            <a:ext cx="3513242" cy="503238"/>
          </a:xfrm>
        </p:spPr>
        <p:txBody>
          <a:bodyPr/>
          <a:lstStyle/>
          <a:p>
            <a:r>
              <a:rPr lang="he-IL" altLang="he-IL" sz="2000" dirty="0">
                <a:solidFill>
                  <a:prstClr val="white"/>
                </a:solidFill>
                <a:latin typeface="Blender"/>
                <a:cs typeface="Blender"/>
              </a:rPr>
              <a:t>הריבוי הטבעי (מספר הלידות פחות מספר הפטירות) הוא הגורם העיקרי לגידול במספר התושבים בעיר . </a:t>
            </a:r>
          </a:p>
        </p:txBody>
      </p:sp>
      <p:sp>
        <p:nvSpPr>
          <p:cNvPr id="40" name="מלבן 39"/>
          <p:cNvSpPr/>
          <p:nvPr/>
        </p:nvSpPr>
        <p:spPr>
          <a:xfrm>
            <a:off x="669341" y="1686366"/>
            <a:ext cx="7661659" cy="2977738"/>
          </a:xfrm>
          <a:prstGeom prst="rect">
            <a:avLst/>
          </a:prstGeom>
        </p:spPr>
        <p:txBody>
          <a:bodyPr wrap="square">
            <a:spAutoFit/>
          </a:bodyPr>
          <a:lstStyle/>
          <a:p>
            <a:r>
              <a:rPr lang="he-IL" altLang="he-IL" sz="1700" dirty="0">
                <a:solidFill>
                  <a:srgbClr val="5E5E5E"/>
                </a:solidFill>
                <a:latin typeface="Blender" charset="0"/>
                <a:ea typeface="Blender" charset="0"/>
                <a:cs typeface="Blender" charset="0"/>
              </a:rPr>
              <a:t>בשנת 2016 בתל-אביב-יפו היו כ-438,800 תושבים, לעומת כ-432,900 בשנת 2015. כלומר, אחוז השינוי היה 1.4% (תוספת של עוד 5,900 תושבים). </a:t>
            </a: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המקור העיקרי לשינוי באוכלוסייה הוא הריבוי הטבעי:</a:t>
            </a:r>
            <a:endParaRPr lang="en-US" altLang="he-IL" sz="1700" dirty="0">
              <a:solidFill>
                <a:srgbClr val="002060"/>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הריבוי הטבעי (ההפרש בין לידות - 8,530 לבין פטירות - 3,220): 5,310+</a:t>
            </a:r>
            <a:endParaRPr lang="en-US" altLang="he-IL" sz="1700" dirty="0">
              <a:solidFill>
                <a:srgbClr val="002060"/>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5E5E5E"/>
                </a:solidFill>
                <a:latin typeface="Blender" charset="0"/>
                <a:ea typeface="Blender" charset="0"/>
                <a:cs typeface="Blender" charset="0"/>
              </a:rPr>
              <a:t>מקורות נוספים לשינוי באוכלוסיית העיר:</a:t>
            </a:r>
            <a:endParaRPr lang="en-US" altLang="he-IL" sz="1700" dirty="0">
              <a:solidFill>
                <a:srgbClr val="5E5E5E"/>
              </a:solidFill>
              <a:latin typeface="Blender" charset="0"/>
              <a:ea typeface="Blender" charset="0"/>
              <a:cs typeface="Blender" charset="0"/>
            </a:endParaRPr>
          </a:p>
          <a:p>
            <a:pPr marL="342900" indent="-161925">
              <a:buFont typeface="Arial" panose="020B0604020202020204" pitchFamily="34" charset="0"/>
              <a:buChar char="•"/>
            </a:pPr>
            <a:r>
              <a:rPr lang="he-IL" altLang="he-IL" sz="1700" dirty="0">
                <a:solidFill>
                  <a:srgbClr val="5E5E5E"/>
                </a:solidFill>
                <a:latin typeface="Blender" charset="0"/>
                <a:ea typeface="Blender" charset="0"/>
                <a:cs typeface="Blender" charset="0"/>
              </a:rPr>
              <a:t>מאזן הגירה פנימית בין-ישובים (נכנסים ויוצאים מהעיר לערים אחרות): 2,470-</a:t>
            </a:r>
          </a:p>
          <a:p>
            <a:pPr marL="342900" indent="-161925">
              <a:lnSpc>
                <a:spcPts val="2100"/>
              </a:lnSpc>
              <a:buFont typeface="Arial" panose="020B0604020202020204" pitchFamily="34" charset="0"/>
              <a:buChar char="•"/>
            </a:pPr>
            <a:r>
              <a:rPr lang="he-IL" altLang="he-IL" sz="1700" dirty="0">
                <a:solidFill>
                  <a:srgbClr val="5E5E5E"/>
                </a:solidFill>
                <a:latin typeface="Blender" charset="0"/>
                <a:ea typeface="Blender" charset="0"/>
                <a:cs typeface="Blender" charset="0"/>
              </a:rPr>
              <a:t>עולים (בהשתקעות ראשונה ): 3,300+</a:t>
            </a:r>
            <a:endParaRPr lang="he-IL" sz="1700" dirty="0">
              <a:solidFill>
                <a:srgbClr val="5E5E5E"/>
              </a:solidFill>
              <a:latin typeface="Blender" charset="0"/>
              <a:ea typeface="Blender" charset="0"/>
              <a:cs typeface="Blender" charset="0"/>
            </a:endParaRPr>
          </a:p>
        </p:txBody>
      </p:sp>
      <p:sp>
        <p:nvSpPr>
          <p:cNvPr id="39" name="מציין מיקום תוכן 5"/>
          <p:cNvSpPr>
            <a:spLocks noGrp="1"/>
          </p:cNvSpPr>
          <p:nvPr>
            <p:ph sz="quarter" idx="15"/>
          </p:nvPr>
        </p:nvSpPr>
        <p:spPr>
          <a:xfrm>
            <a:off x="8616280" y="6669360"/>
            <a:ext cx="3699069" cy="216024"/>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lender" pitchFamily="18" charset="-79"/>
              <a:cs typeface="Blender" pitchFamily="18" charset="-79"/>
            </a:endParaRPr>
          </a:p>
        </p:txBody>
      </p:sp>
      <p:sp>
        <p:nvSpPr>
          <p:cNvPr id="19" name="TextBox 18">
            <a:extLst>
              <a:ext uri="{FF2B5EF4-FFF2-40B4-BE49-F238E27FC236}">
                <a16:creationId xmlns:a16="http://schemas.microsoft.com/office/drawing/2014/main" xmlns="" id="{1515BC17-4890-4560-A271-CBACE137D6F1}"/>
              </a:ext>
            </a:extLst>
          </p:cNvPr>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10</a:t>
            </a:r>
          </a:p>
        </p:txBody>
      </p:sp>
    </p:spTree>
    <p:extLst>
      <p:ext uri="{BB962C8B-B14F-4D97-AF65-F5344CB8AC3E}">
        <p14:creationId xmlns:p14="http://schemas.microsoft.com/office/powerpoint/2010/main" val="412491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9EACFB06-0F02-4C68-AF81-B4CBC0CDDB0A}"/>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BB8B9ED4-D03C-4638-9E8C-81F14D945E58}"/>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xmlns="" id="{D2C97BCB-30BA-4335-A39D-62C907CC6DE4}"/>
              </a:ext>
            </a:extLst>
          </p:cNvPr>
          <p:cNvSpPr>
            <a:spLocks noGrp="1"/>
          </p:cNvSpPr>
          <p:nvPr>
            <p:ph type="ctrTitle"/>
          </p:nvPr>
        </p:nvSpPr>
        <p:spPr>
          <a:xfrm>
            <a:off x="-1476497" y="188957"/>
            <a:ext cx="10020769" cy="503739"/>
          </a:xfrm>
        </p:spPr>
        <p:txBody>
          <a:bodyPr/>
          <a:lstStyle/>
          <a:p>
            <a:r>
              <a:rPr lang="he-IL" altLang="he-IL" sz="3200" dirty="0">
                <a:solidFill>
                  <a:srgbClr val="5E5E5E"/>
                </a:solidFill>
                <a:ea typeface="+mn-ea"/>
                <a:cs typeface="Blender" pitchFamily="18" charset="-79"/>
              </a:rPr>
              <a:t>ריבוי טבעי בתל-אביב-יפו לאורך השנים</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(אלפים)</a:t>
            </a:r>
          </a:p>
        </p:txBody>
      </p:sp>
      <p:sp>
        <p:nvSpPr>
          <p:cNvPr id="9" name="מציין מיקום תוכן 3"/>
          <p:cNvSpPr>
            <a:spLocks noGrp="1"/>
          </p:cNvSpPr>
          <p:nvPr>
            <p:ph sz="quarter" idx="14"/>
          </p:nvPr>
        </p:nvSpPr>
        <p:spPr>
          <a:xfrm>
            <a:off x="8589619" y="2565722"/>
            <a:ext cx="3362604" cy="503238"/>
          </a:xfrm>
        </p:spPr>
        <p:txBody>
          <a:bodyPr/>
          <a:lstStyle/>
          <a:p>
            <a:r>
              <a:rPr lang="he-IL" altLang="he-IL" sz="2000" dirty="0">
                <a:solidFill>
                  <a:prstClr val="white"/>
                </a:solidFill>
                <a:cs typeface="Blender"/>
              </a:rPr>
              <a:t>משנת 2000 הריבוי הטבעי בעיר במגמת עלייה ובשנים האחרונות הריבוי הטבעי במגמת גידול מתונה.</a:t>
            </a:r>
            <a:endParaRPr lang="en-US" altLang="he-IL" sz="2000" dirty="0">
              <a:solidFill>
                <a:prstClr val="white"/>
              </a:solidFill>
              <a:cs typeface="Blender"/>
            </a:endParaRPr>
          </a:p>
        </p:txBody>
      </p:sp>
      <p:graphicFrame>
        <p:nvGraphicFramePr>
          <p:cNvPr id="14" name="תרשים 13" descr="גרף ריבוי טבעי בתל אביב יפו לאורך השנים:&#10;הריבוי הטבעי הוא ההפרש בין מספר הנולדים לבין מספר הנפטרים בעיר. בשנת 2016 הריבוי הטבעי עמד על כ-5,300 נפשות. לאורך השנים, הריבוי הטבעי בתל-אביב-יפו היה נמוך יחסית. מתחילת שנות ה-2000 נרשמה מגמת עלייה בריבוי הטבעי, מגמה שבשש השנים האחרונות ממשיכה לגדול בעקביות. הריבוי הטבעי במגמת עלייה כתוצאה מהגידול במספר הלידות.">
            <a:extLst>
              <a:ext uri="{FF2B5EF4-FFF2-40B4-BE49-F238E27FC236}">
                <a16:creationId xmlns:a16="http://schemas.microsoft.com/office/drawing/2014/main" xmlns="" id="{77E153D8-D5C7-4971-B508-632D58BB79C0}"/>
              </a:ext>
            </a:extLst>
          </p:cNvPr>
          <p:cNvGraphicFramePr/>
          <p:nvPr>
            <p:extLst>
              <p:ext uri="{D42A27DB-BD31-4B8C-83A1-F6EECF244321}">
                <p14:modId xmlns:p14="http://schemas.microsoft.com/office/powerpoint/2010/main" val="205281584"/>
              </p:ext>
            </p:extLst>
          </p:nvPr>
        </p:nvGraphicFramePr>
        <p:xfrm>
          <a:off x="16809" y="1556792"/>
          <a:ext cx="8496000" cy="3855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מלבן 14"/>
          <p:cNvSpPr/>
          <p:nvPr/>
        </p:nvSpPr>
        <p:spPr>
          <a:xfrm>
            <a:off x="-240704" y="5733264"/>
            <a:ext cx="8424935" cy="276999"/>
          </a:xfrm>
          <a:prstGeom prst="rect">
            <a:avLst/>
          </a:prstGeom>
        </p:spPr>
        <p:txBody>
          <a:bodyPr wrap="square">
            <a:spAutoFit/>
          </a:bodyPr>
          <a:lstStyle/>
          <a:p>
            <a:pPr marL="504000" indent="-631825" algn="just"/>
            <a:r>
              <a:rPr lang="he-IL" altLang="he-IL" sz="1200" b="1" dirty="0">
                <a:solidFill>
                  <a:srgbClr val="5E5E5E"/>
                </a:solidFill>
                <a:latin typeface="Arial" pitchFamily="34" charset="0"/>
                <a:cs typeface="Arial" pitchFamily="34" charset="0"/>
              </a:rPr>
              <a:t>הערות</a:t>
            </a:r>
            <a:r>
              <a:rPr lang="he-IL" altLang="he-IL" sz="1200" dirty="0">
                <a:solidFill>
                  <a:srgbClr val="5E5E5E"/>
                </a:solidFill>
                <a:latin typeface="Arial" pitchFamily="34" charset="0"/>
                <a:cs typeface="Arial" pitchFamily="34" charset="0"/>
              </a:rPr>
              <a:t>: הנתונים אינם כוללים את האוכלוסייה הזרה בעיר (עובדים זרים חוקיים ולא חוקיים, מסתננים/מבקשי מקלט ופליטים).</a:t>
            </a:r>
            <a:endParaRPr lang="he-IL" sz="1200" dirty="0">
              <a:solidFill>
                <a:srgbClr val="5E5E5E"/>
              </a:solidFill>
            </a:endParaRPr>
          </a:p>
        </p:txBody>
      </p:sp>
      <p:sp>
        <p:nvSpPr>
          <p:cNvPr id="39" name="מציין מיקום תוכן 5"/>
          <p:cNvSpPr>
            <a:spLocks noGrp="1"/>
          </p:cNvSpPr>
          <p:nvPr>
            <p:ph sz="quarter" idx="15"/>
          </p:nvPr>
        </p:nvSpPr>
        <p:spPr>
          <a:xfrm>
            <a:off x="8472264" y="6525344"/>
            <a:ext cx="3816424" cy="288027"/>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לתל-אביב-יפו 2017 </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11</a:t>
            </a:r>
          </a:p>
        </p:txBody>
      </p:sp>
    </p:spTree>
    <p:extLst>
      <p:ext uri="{BB962C8B-B14F-4D97-AF65-F5344CB8AC3E}">
        <p14:creationId xmlns:p14="http://schemas.microsoft.com/office/powerpoint/2010/main" val="2970479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xmlns="" id="{E0F63AAC-2E6A-4572-B5DC-71777C6FE97E}"/>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BB9C7B13-14A7-44C5-AFA0-1CEFFF2D575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xmlns="" id="{DD8E5523-5510-4637-AA20-0827BC209FE8}"/>
              </a:ext>
            </a:extLst>
          </p:cNvPr>
          <p:cNvSpPr>
            <a:spLocks noGrp="1"/>
          </p:cNvSpPr>
          <p:nvPr>
            <p:ph type="ctrTitle"/>
          </p:nvPr>
        </p:nvSpPr>
        <p:spPr>
          <a:xfrm>
            <a:off x="-1536848" y="404981"/>
            <a:ext cx="10020769" cy="503739"/>
          </a:xfrm>
        </p:spPr>
        <p:txBody>
          <a:bodyPr/>
          <a:lstStyle/>
          <a:p>
            <a:pPr>
              <a:lnSpc>
                <a:spcPts val="3000"/>
              </a:lnSpc>
            </a:pPr>
            <a:r>
              <a:rPr lang="he-IL" altLang="he-IL" sz="3200" dirty="0">
                <a:solidFill>
                  <a:srgbClr val="5E5E5E"/>
                </a:solidFill>
                <a:latin typeface="Blender" pitchFamily="18" charset="-79"/>
                <a:cs typeface="Blender" pitchFamily="18" charset="-79"/>
              </a:rPr>
              <a:t>מאזן הגירה פנימית בין יישובים</a:t>
            </a:r>
            <a:endParaRPr lang="he-IL" sz="3200" dirty="0">
              <a:solidFill>
                <a:srgbClr val="5E5E5E"/>
              </a:solidFill>
              <a:latin typeface="Blender" pitchFamily="18" charset="-79"/>
              <a:cs typeface="Blender" pitchFamily="18" charset="-79"/>
            </a:endParaRPr>
          </a:p>
        </p:txBody>
      </p:sp>
      <p:sp>
        <p:nvSpPr>
          <p:cNvPr id="9" name="מציין מיקום תוכן 3"/>
          <p:cNvSpPr>
            <a:spLocks noGrp="1"/>
          </p:cNvSpPr>
          <p:nvPr>
            <p:ph sz="quarter" idx="14"/>
          </p:nvPr>
        </p:nvSpPr>
        <p:spPr>
          <a:xfrm>
            <a:off x="8746033" y="2565722"/>
            <a:ext cx="3254623" cy="503238"/>
          </a:xfrm>
        </p:spPr>
        <p:txBody>
          <a:bodyPr/>
          <a:lstStyle/>
          <a:p>
            <a:r>
              <a:rPr lang="he-IL" altLang="he-IL" sz="2000" dirty="0">
                <a:solidFill>
                  <a:prstClr val="white"/>
                </a:solidFill>
                <a:cs typeface="Blender"/>
              </a:rPr>
              <a:t>בשנים האחרונות מאזן ההגירה בין יישובים הוא שלילי - מספר התושבים היוצאים מתל-אביב-יפו גדול בהשוואה למספר התושבים הנכנסים לעיר</a:t>
            </a:r>
            <a:endParaRPr lang="en-US" altLang="he-IL" sz="2000" dirty="0">
              <a:solidFill>
                <a:prstClr val="white"/>
              </a:solidFill>
              <a:cs typeface="Blender"/>
            </a:endParaRPr>
          </a:p>
          <a:p>
            <a:endParaRPr lang="en-US" altLang="he-IL" dirty="0"/>
          </a:p>
        </p:txBody>
      </p:sp>
      <p:graphicFrame>
        <p:nvGraphicFramePr>
          <p:cNvPr id="14" name="תרשים 13" descr="גרף מאזן הגירה פנימית בין יישובים:&#10;מאז שנות ה-70', ברוב השנים למעט שנת 1989 ותקופה שבין 2003 לבין 2007, מאזן ההגירה בין יישובים היה שלילי - מספר הנכנסים לעיר היה קטן ממספר היוצאים ממנה. בשנים האחרונות המאזן השלילי הצטמצם בהשוואה לעשורים הקודמים.">
            <a:extLst>
              <a:ext uri="{FF2B5EF4-FFF2-40B4-BE49-F238E27FC236}">
                <a16:creationId xmlns:a16="http://schemas.microsoft.com/office/drawing/2014/main" xmlns="" id="{E0B2F521-9831-4D0A-ABFB-25FDBE1A1105}"/>
              </a:ext>
            </a:extLst>
          </p:cNvPr>
          <p:cNvGraphicFramePr/>
          <p:nvPr>
            <p:extLst>
              <p:ext uri="{D42A27DB-BD31-4B8C-83A1-F6EECF244321}">
                <p14:modId xmlns:p14="http://schemas.microsoft.com/office/powerpoint/2010/main" val="371744820"/>
              </p:ext>
            </p:extLst>
          </p:nvPr>
        </p:nvGraphicFramePr>
        <p:xfrm>
          <a:off x="160825" y="1699937"/>
          <a:ext cx="8424000" cy="3456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מציין מיקום טקסט 5"/>
          <p:cNvSpPr txBox="1">
            <a:spLocks/>
          </p:cNvSpPr>
          <p:nvPr/>
        </p:nvSpPr>
        <p:spPr>
          <a:xfrm>
            <a:off x="215926" y="5229200"/>
            <a:ext cx="8220131" cy="144016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1200" dirty="0">
                <a:solidFill>
                  <a:srgbClr val="5E5E5E"/>
                </a:solidFill>
                <a:latin typeface="Arial" pitchFamily="34" charset="0"/>
                <a:cs typeface="Arial" pitchFamily="34" charset="0"/>
              </a:rPr>
              <a:t>היקף ההגירה בין יישובים ב-2016</a:t>
            </a:r>
            <a:r>
              <a:rPr lang="he-IL" altLang="he-IL" sz="1200" b="0" dirty="0">
                <a:solidFill>
                  <a:srgbClr val="5E5E5E"/>
                </a:solidFill>
                <a:latin typeface="Arial" pitchFamily="34" charset="0"/>
                <a:cs typeface="Arial" pitchFamily="34" charset="0"/>
              </a:rPr>
              <a:t> (</a:t>
            </a:r>
            <a:r>
              <a:rPr lang="he-IL" sz="1200" b="0" dirty="0">
                <a:solidFill>
                  <a:srgbClr val="5E5E5E"/>
                </a:solidFill>
                <a:latin typeface="Arial" pitchFamily="34" charset="0"/>
                <a:cs typeface="Arial" pitchFamily="34" charset="0"/>
              </a:rPr>
              <a:t>נתונים ארעיים - לא סופיים ועשויים להשתנות):</a:t>
            </a:r>
            <a:endParaRPr lang="en-US" altLang="he-IL" sz="1200" b="0" dirty="0">
              <a:solidFill>
                <a:srgbClr val="5E5E5E"/>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002060"/>
                </a:solidFill>
                <a:latin typeface="Arial" pitchFamily="34" charset="0"/>
                <a:cs typeface="Arial" pitchFamily="34" charset="0"/>
              </a:rPr>
              <a:t>נכנסים לתל-אביב-יפו (מיישובים אחרים): 19,640 תושבים</a:t>
            </a:r>
            <a:r>
              <a:rPr lang="he-IL" altLang="he-IL" sz="1200" dirty="0">
                <a:solidFill>
                  <a:schemeClr val="tx1">
                    <a:lumMod val="50000"/>
                    <a:lumOff val="50000"/>
                  </a:schemeClr>
                </a:solidFill>
                <a:latin typeface="Arial" pitchFamily="34" charset="0"/>
                <a:cs typeface="Arial" pitchFamily="34" charset="0"/>
              </a:rPr>
              <a:t>.</a:t>
            </a:r>
            <a:endParaRPr lang="en-US" altLang="he-IL" sz="1200" dirty="0">
              <a:solidFill>
                <a:schemeClr val="tx1">
                  <a:lumMod val="50000"/>
                  <a:lumOff val="50000"/>
                </a:schemeClr>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C00000"/>
                </a:solidFill>
                <a:latin typeface="Arial" pitchFamily="34" charset="0"/>
                <a:cs typeface="Arial" pitchFamily="34" charset="0"/>
              </a:rPr>
              <a:t>יוצאים מתל-אביב-יפו (ליישובים אחרים): כ-22,110 תושבים.</a:t>
            </a:r>
            <a:endParaRPr lang="en-US" altLang="he-IL" sz="1200" dirty="0">
              <a:solidFill>
                <a:srgbClr val="C00000"/>
              </a:solidFill>
              <a:latin typeface="Arial" pitchFamily="34" charset="0"/>
              <a:cs typeface="Arial" pitchFamily="34" charset="0"/>
            </a:endParaRPr>
          </a:p>
          <a:p>
            <a:r>
              <a:rPr lang="he-IL" altLang="he-IL" sz="1200" dirty="0">
                <a:solidFill>
                  <a:srgbClr val="5E5E5E"/>
                </a:solidFill>
                <a:latin typeface="Arial" pitchFamily="34" charset="0"/>
                <a:cs typeface="Arial" pitchFamily="34" charset="0"/>
              </a:rPr>
              <a:t>בנוסף להגירה הפנימית בין היישובים, קיימת הגירה פנימית בתוך העיר (לפי נתוני סוף 2015 כ-30,100 תושבים עברו מאזור אחד לאזור אחר בתוך העיר</a:t>
            </a:r>
            <a:r>
              <a:rPr lang="he-IL" altLang="he-IL" sz="1200" b="0" dirty="0">
                <a:solidFill>
                  <a:srgbClr val="5E5E5E"/>
                </a:solidFill>
                <a:latin typeface="Arial" pitchFamily="34" charset="0"/>
                <a:cs typeface="Arial" pitchFamily="34" charset="0"/>
              </a:rPr>
              <a:t> - במועד פרסום המצגת הנוכחית לא היה נתון לסוף 2016).</a:t>
            </a:r>
            <a:endParaRPr lang="en-US" altLang="he-IL" sz="1200" b="0" dirty="0">
              <a:solidFill>
                <a:srgbClr val="5E5E5E"/>
              </a:solidFill>
              <a:latin typeface="Arial" pitchFamily="34" charset="0"/>
              <a:cs typeface="Arial" pitchFamily="34" charset="0"/>
            </a:endParaRPr>
          </a:p>
        </p:txBody>
      </p:sp>
      <p:sp>
        <p:nvSpPr>
          <p:cNvPr id="39" name="מציין מיקום תוכן 5"/>
          <p:cNvSpPr>
            <a:spLocks noGrp="1"/>
          </p:cNvSpPr>
          <p:nvPr>
            <p:ph sz="quarter" idx="15"/>
          </p:nvPr>
        </p:nvSpPr>
        <p:spPr>
          <a:xfrm>
            <a:off x="3215680"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21" name="TextBox 20">
            <a:hlinkClick r:id="" action="ppaction://hlinkshowjump?jump=firstslide"/>
            <a:extLst>
              <a:ext uri="{FF2B5EF4-FFF2-40B4-BE49-F238E27FC236}">
                <a16:creationId xmlns:a16="http://schemas.microsoft.com/office/drawing/2014/main" xmlns="" id="{713806F9-801D-4AB4-8846-9E1E2CEB10BA}"/>
              </a:ext>
            </a:extLst>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12</a:t>
            </a:r>
          </a:p>
        </p:txBody>
      </p:sp>
    </p:spTree>
    <p:extLst>
      <p:ext uri="{BB962C8B-B14F-4D97-AF65-F5344CB8AC3E}">
        <p14:creationId xmlns:p14="http://schemas.microsoft.com/office/powerpoint/2010/main" val="2651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198194BA-C629-4119-B089-33F73AB70D91}"/>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CCA23901-F77D-44D3-8B6F-1254A4DED70C}"/>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0F585857-2824-4F98-95EF-DA0C9709F866}"/>
              </a:ext>
            </a:extLst>
          </p:cNvPr>
          <p:cNvSpPr>
            <a:spLocks noGrp="1"/>
          </p:cNvSpPr>
          <p:nvPr>
            <p:ph type="ctrTitle"/>
          </p:nvPr>
        </p:nvSpPr>
        <p:spPr>
          <a:xfrm>
            <a:off x="-1752872" y="1125061"/>
            <a:ext cx="10020769" cy="503739"/>
          </a:xfrm>
        </p:spPr>
        <p:txBody>
          <a:bodyPr/>
          <a:lstStyle/>
          <a:p>
            <a:r>
              <a:rPr lang="he-IL" sz="3000" dirty="0">
                <a:solidFill>
                  <a:srgbClr val="5E5E5E"/>
                </a:solidFill>
                <a:cs typeface="Blender" pitchFamily="18" charset="-79"/>
              </a:rPr>
              <a:t>הגירה פנימית בין יישובים כאחוז מתוך האוכלוסייה</a:t>
            </a:r>
          </a:p>
        </p:txBody>
      </p:sp>
      <p:sp>
        <p:nvSpPr>
          <p:cNvPr id="9" name="מציין מיקום תוכן 3"/>
          <p:cNvSpPr>
            <a:spLocks noGrp="1"/>
          </p:cNvSpPr>
          <p:nvPr>
            <p:ph sz="quarter" idx="14"/>
          </p:nvPr>
        </p:nvSpPr>
        <p:spPr>
          <a:xfrm>
            <a:off x="8697600" y="2565722"/>
            <a:ext cx="3254623" cy="503238"/>
          </a:xfrm>
        </p:spPr>
        <p:txBody>
          <a:bodyPr/>
          <a:lstStyle/>
          <a:p>
            <a:r>
              <a:rPr lang="he-IL" altLang="he-IL" sz="2000" dirty="0">
                <a:solidFill>
                  <a:prstClr val="white"/>
                </a:solidFill>
                <a:cs typeface="Blender"/>
              </a:rPr>
              <a:t>אחוז היוצאים והנכנסים לתל-אביב-יפו מדי שנה גבוה, והוא אף גבוה בהשוואה לשאר היישובים בישראל.</a:t>
            </a:r>
            <a:endParaRPr lang="he-IL" sz="2000" dirty="0">
              <a:solidFill>
                <a:prstClr val="white"/>
              </a:solidFill>
              <a:cs typeface="Blender"/>
            </a:endParaRPr>
          </a:p>
        </p:txBody>
      </p:sp>
      <p:graphicFrame>
        <p:nvGraphicFramePr>
          <p:cNvPr id="18" name="טבלה 17" title="אוכלוסייה נכנסת ואוכלוסייה יוצאת לפי שנים בשלוש הערים הגדולות ובכלל היישובים העירוניים בישראל"/>
          <p:cNvGraphicFramePr>
            <a:graphicFrameLocks noGrp="1"/>
          </p:cNvGraphicFramePr>
          <p:nvPr>
            <p:extLst>
              <p:ext uri="{D42A27DB-BD31-4B8C-83A1-F6EECF244321}">
                <p14:modId xmlns:p14="http://schemas.microsoft.com/office/powerpoint/2010/main" val="1781986754"/>
              </p:ext>
            </p:extLst>
          </p:nvPr>
        </p:nvGraphicFramePr>
        <p:xfrm>
          <a:off x="375365" y="2202152"/>
          <a:ext cx="7867651" cy="3226255"/>
        </p:xfrm>
        <a:graphic>
          <a:graphicData uri="http://schemas.openxmlformats.org/drawingml/2006/table">
            <a:tbl>
              <a:tblPr rtl="1" firstRow="1" bandRow="1">
                <a:tableStyleId>{073A0DAA-6AF3-43AB-8588-CEC1D06C72B9}</a:tableStyleId>
              </a:tblPr>
              <a:tblGrid>
                <a:gridCol w="1658699">
                  <a:extLst>
                    <a:ext uri="{9D8B030D-6E8A-4147-A177-3AD203B41FA5}">
                      <a16:colId xmlns:a16="http://schemas.microsoft.com/office/drawing/2014/main" xmlns="" val="20000"/>
                    </a:ext>
                  </a:extLst>
                </a:gridCol>
                <a:gridCol w="776119">
                  <a:extLst>
                    <a:ext uri="{9D8B030D-6E8A-4147-A177-3AD203B41FA5}">
                      <a16:colId xmlns:a16="http://schemas.microsoft.com/office/drawing/2014/main" xmlns="" val="20001"/>
                    </a:ext>
                  </a:extLst>
                </a:gridCol>
                <a:gridCol w="776119">
                  <a:extLst>
                    <a:ext uri="{9D8B030D-6E8A-4147-A177-3AD203B41FA5}">
                      <a16:colId xmlns:a16="http://schemas.microsoft.com/office/drawing/2014/main" xmlns="" val="20002"/>
                    </a:ext>
                  </a:extLst>
                </a:gridCol>
                <a:gridCol w="776119">
                  <a:extLst>
                    <a:ext uri="{9D8B030D-6E8A-4147-A177-3AD203B41FA5}">
                      <a16:colId xmlns:a16="http://schemas.microsoft.com/office/drawing/2014/main" xmlns="" val="20003"/>
                    </a:ext>
                  </a:extLst>
                </a:gridCol>
                <a:gridCol w="776119">
                  <a:extLst>
                    <a:ext uri="{9D8B030D-6E8A-4147-A177-3AD203B41FA5}">
                      <a16:colId xmlns:a16="http://schemas.microsoft.com/office/drawing/2014/main" xmlns="" val="20004"/>
                    </a:ext>
                  </a:extLst>
                </a:gridCol>
                <a:gridCol w="776119">
                  <a:extLst>
                    <a:ext uri="{9D8B030D-6E8A-4147-A177-3AD203B41FA5}">
                      <a16:colId xmlns:a16="http://schemas.microsoft.com/office/drawing/2014/main" xmlns="" val="20005"/>
                    </a:ext>
                  </a:extLst>
                </a:gridCol>
                <a:gridCol w="776119">
                  <a:extLst>
                    <a:ext uri="{9D8B030D-6E8A-4147-A177-3AD203B41FA5}">
                      <a16:colId xmlns:a16="http://schemas.microsoft.com/office/drawing/2014/main" xmlns="" val="20006"/>
                    </a:ext>
                  </a:extLst>
                </a:gridCol>
                <a:gridCol w="776119">
                  <a:extLst>
                    <a:ext uri="{9D8B030D-6E8A-4147-A177-3AD203B41FA5}">
                      <a16:colId xmlns:a16="http://schemas.microsoft.com/office/drawing/2014/main" xmlns="" val="20007"/>
                    </a:ext>
                  </a:extLst>
                </a:gridCol>
                <a:gridCol w="776119">
                  <a:extLst>
                    <a:ext uri="{9D8B030D-6E8A-4147-A177-3AD203B41FA5}">
                      <a16:colId xmlns:a16="http://schemas.microsoft.com/office/drawing/2014/main" xmlns="" val="20008"/>
                    </a:ext>
                  </a:extLst>
                </a:gridCol>
              </a:tblGrid>
              <a:tr h="529431">
                <a:tc>
                  <a:txBody>
                    <a:bodyPr/>
                    <a:lstStyle/>
                    <a:p>
                      <a:pPr algn="ctr" rtl="1"/>
                      <a:endParaRPr lang="he-IL" sz="1800" dirty="0">
                        <a:solidFill>
                          <a:srgbClr val="224F76"/>
                        </a:solidFill>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נכנסת*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יוצאת*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29431">
                <a:tc>
                  <a:txBody>
                    <a:bodyPr/>
                    <a:lstStyle/>
                    <a:p>
                      <a:pPr algn="ctr" rtl="1"/>
                      <a:endParaRPr lang="he-IL" sz="1800" dirty="0"/>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2013</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2014</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2015</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2013</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2014</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2015</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extLst>
                  <a:ext uri="{0D108BD9-81ED-4DB2-BD59-A6C34878D82A}">
                    <a16:rowId xmlns:a16="http://schemas.microsoft.com/office/drawing/2014/main" xmlns="" val="10001"/>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תל-אביב-יפו</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00000"/>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4.9</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4.8</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4.6</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u="none" strike="noStrike" kern="1200" cap="none" normalizeH="0" baseline="0" dirty="0">
                          <a:ln>
                            <a:noFill/>
                          </a:ln>
                          <a:solidFill>
                            <a:schemeClr val="bg1"/>
                          </a:solidFill>
                          <a:effectLst/>
                          <a:latin typeface="+mn-lt"/>
                          <a:ea typeface="+mn-ea"/>
                          <a:cs typeface="+mn-cs"/>
                        </a:rPr>
                        <a:t>4.5</a:t>
                      </a:r>
                      <a:endParaRPr kumimoji="0" lang="en-US" sz="1600" b="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5.4</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5.1</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extLst>
                  <a:ext uri="{0D108BD9-81ED-4DB2-BD59-A6C34878D82A}">
                    <a16:rowId xmlns:a16="http://schemas.microsoft.com/office/drawing/2014/main" xmlns="" val="10002"/>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ירושלים</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50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effectLst/>
                        </a:rPr>
                        <a:t>1.3</a:t>
                      </a:r>
                      <a:endParaRPr kumimoji="0" lang="en-US" sz="1600" b="1" i="0" u="none" strike="noStrike" kern="1200" cap="none" normalizeH="0" baseline="0" dirty="0">
                        <a:ln>
                          <a:noFill/>
                        </a:ln>
                        <a:solidFill>
                          <a:schemeClr val="accent4"/>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1.2</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1.2</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1.1</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2.2</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2.1</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2.0</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xmlns="" val="10003"/>
                  </a:ext>
                </a:extLst>
              </a:tr>
              <a:tr h="529431">
                <a:tc>
                  <a:txBody>
                    <a:bodyPr/>
                    <a:lstStyle/>
                    <a:p>
                      <a:pPr algn="r" rtl="1"/>
                      <a:r>
                        <a:rPr kumimoji="0" lang="he-IL" sz="1600" b="1" u="none" strike="noStrike" kern="1200" cap="none" normalizeH="0" baseline="0" dirty="0">
                          <a:ln>
                            <a:noFill/>
                          </a:ln>
                          <a:solidFill>
                            <a:schemeClr val="bg1"/>
                          </a:solidFill>
                          <a:effectLst/>
                        </a:rPr>
                        <a:t>חיפה</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5B2E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effectLst/>
                        </a:rPr>
                        <a:t>2.8</a:t>
                      </a:r>
                      <a:endParaRPr kumimoji="0" lang="en-US" sz="1600" b="1" i="0" u="none" strike="noStrike" kern="1200" cap="none" normalizeH="0" baseline="0" dirty="0">
                        <a:ln>
                          <a:noFill/>
                        </a:ln>
                        <a:solidFill>
                          <a:schemeClr val="accent3"/>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2.8</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2.6</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2.6</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3.3</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3.2</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3.4</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3.5</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xmlns="" val="10004"/>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כלל היישובים העירוניים בישראל</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5E5E5E"/>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effectLst/>
                        </a:rPr>
                        <a:t>3.0</a:t>
                      </a:r>
                      <a:endParaRPr kumimoji="0" lang="en-US" sz="1600" b="1" i="0" u="none" strike="noStrike" kern="1200" cap="none" normalizeH="0" baseline="0" dirty="0">
                        <a:ln>
                          <a:noFill/>
                        </a:ln>
                        <a:solidFill>
                          <a:schemeClr val="accent2"/>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2.9</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2.9</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dk1"/>
                          </a:solidFill>
                          <a:effectLst/>
                          <a:latin typeface="+mn-lt"/>
                          <a:ea typeface="+mn-ea"/>
                          <a:cs typeface="+mn-cs"/>
                        </a:rPr>
                        <a:t>3.1</a:t>
                      </a:r>
                      <a:endParaRPr kumimoji="0" lang="en-US" sz="1600" u="none" strike="noStrike" kern="1200" cap="none" normalizeH="0" baseline="0" dirty="0">
                        <a:ln>
                          <a:noFill/>
                        </a:ln>
                        <a:solidFill>
                          <a:schemeClr val="dk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bg1"/>
                          </a:solidFill>
                          <a:effectLst/>
                          <a:latin typeface="+mn-lt"/>
                          <a:ea typeface="+mn-ea"/>
                          <a:cs typeface="+mn-cs"/>
                        </a:rPr>
                        <a:t>2.9</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extLst>
                  <a:ext uri="{0D108BD9-81ED-4DB2-BD59-A6C34878D82A}">
                    <a16:rowId xmlns:a16="http://schemas.microsoft.com/office/drawing/2014/main" xmlns="" val="10005"/>
                  </a:ext>
                </a:extLst>
              </a:tr>
            </a:tbl>
          </a:graphicData>
        </a:graphic>
      </p:graphicFrame>
      <p:sp>
        <p:nvSpPr>
          <p:cNvPr id="20" name="Text Box 37"/>
          <p:cNvSpPr txBox="1">
            <a:spLocks noChangeArrowheads="1"/>
          </p:cNvSpPr>
          <p:nvPr/>
        </p:nvSpPr>
        <p:spPr bwMode="auto">
          <a:xfrm>
            <a:off x="4316572" y="5589248"/>
            <a:ext cx="380206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dirty="0">
                <a:solidFill>
                  <a:srgbClr val="5E5E5E"/>
                </a:solidFill>
                <a:latin typeface="+mn-lt"/>
                <a:ea typeface="Tahoma (Hebrew)"/>
                <a:cs typeface="+mn-cs"/>
              </a:rPr>
              <a:t>*  </a:t>
            </a:r>
            <a:r>
              <a:rPr lang="he-IL" altLang="he-IL" sz="1200" baseline="0" dirty="0">
                <a:solidFill>
                  <a:srgbClr val="5E5E5E"/>
                </a:solidFill>
                <a:latin typeface="+mn-lt"/>
                <a:ea typeface="Tahoma (Hebrew)"/>
                <a:cs typeface="+mn-cs"/>
              </a:rPr>
              <a:t>אחוזים מסך האוכלוסייה בעיר באותה שנה</a:t>
            </a:r>
            <a:endParaRPr lang="en-US" altLang="he-IL" sz="1200" baseline="0" dirty="0">
              <a:solidFill>
                <a:srgbClr val="5E5E5E"/>
              </a:solidFill>
              <a:latin typeface="+mn-lt"/>
              <a:ea typeface="Tahoma (Hebrew)"/>
              <a:cs typeface="+mn-cs"/>
            </a:endParaRPr>
          </a:p>
        </p:txBody>
      </p:sp>
      <p:sp>
        <p:nvSpPr>
          <p:cNvPr id="39" name="מציין מיקום תוכן 5"/>
          <p:cNvSpPr>
            <a:spLocks noGrp="1"/>
          </p:cNvSpPr>
          <p:nvPr>
            <p:ph sz="quarter" idx="15"/>
          </p:nvPr>
        </p:nvSpPr>
        <p:spPr>
          <a:xfrm>
            <a:off x="3215680"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13</a:t>
            </a:r>
          </a:p>
        </p:txBody>
      </p:sp>
    </p:spTree>
    <p:extLst>
      <p:ext uri="{BB962C8B-B14F-4D97-AF65-F5344CB8AC3E}">
        <p14:creationId xmlns:p14="http://schemas.microsoft.com/office/powerpoint/2010/main" val="226551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0912359B-0468-4660-8AF6-811B179C44C4}"/>
              </a:ext>
            </a:extLst>
          </p:cNvPr>
          <p:cNvPicPr>
            <a:picLocks/>
          </p:cNvPicPr>
          <p:nvPr/>
        </p:nvPicPr>
        <p:blipFill>
          <a:blip r:embed="rId2"/>
          <a:stretch>
            <a:fillRect/>
          </a:stretch>
        </p:blipFill>
        <p:spPr>
          <a:xfrm>
            <a:off x="8697600" y="-14400"/>
            <a:ext cx="3596400" cy="6886800"/>
          </a:xfrm>
          <a:prstGeom prst="rect">
            <a:avLst/>
          </a:prstGeom>
        </p:spPr>
      </p:pic>
      <p:sp>
        <p:nvSpPr>
          <p:cNvPr id="27" name="מציין מיקום טקסט 4">
            <a:extLst>
              <a:ext uri="{FF2B5EF4-FFF2-40B4-BE49-F238E27FC236}">
                <a16:creationId xmlns:a16="http://schemas.microsoft.com/office/drawing/2014/main" xmlns="" id="{BEDC093E-9759-4637-9D9E-F1A8D6DDE02A}"/>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55BCCEB5-68A8-4887-ACBC-98422EE1911E}"/>
              </a:ext>
            </a:extLst>
          </p:cNvPr>
          <p:cNvSpPr>
            <a:spLocks noGrp="1"/>
          </p:cNvSpPr>
          <p:nvPr>
            <p:ph type="ctrTitle"/>
          </p:nvPr>
        </p:nvSpPr>
        <p:spPr>
          <a:xfrm>
            <a:off x="-1764529" y="404981"/>
            <a:ext cx="10020769" cy="503739"/>
          </a:xfrm>
        </p:spPr>
        <p:txBody>
          <a:bodyPr/>
          <a:lstStyle/>
          <a:p>
            <a:r>
              <a:rPr lang="he-IL" altLang="he-IL" sz="3200" dirty="0">
                <a:solidFill>
                  <a:srgbClr val="5E5E5E"/>
                </a:solidFill>
                <a:cs typeface="Blender" pitchFamily="18" charset="-79"/>
              </a:rPr>
              <a:t>רווקים ורווקות בגילאי 25 עד 35, כאחוז</a:t>
            </a:r>
            <a:br>
              <a:rPr lang="he-IL" altLang="he-IL" sz="3200" dirty="0">
                <a:solidFill>
                  <a:srgbClr val="5E5E5E"/>
                </a:solidFill>
                <a:cs typeface="Blender" pitchFamily="18" charset="-79"/>
              </a:rPr>
            </a:br>
            <a:r>
              <a:rPr lang="he-IL" altLang="he-IL" sz="3200" dirty="0">
                <a:solidFill>
                  <a:srgbClr val="5E5E5E"/>
                </a:solidFill>
                <a:cs typeface="Blender" pitchFamily="18" charset="-79"/>
              </a:rPr>
              <a:t>משכבת הגיל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a:solidFill>
                  <a:srgbClr val="5E5E5E"/>
                </a:solidFill>
                <a:cs typeface="Blender" pitchFamily="18" charset="-79"/>
              </a:rPr>
              <a:t>(2015)</a:t>
            </a:r>
          </a:p>
        </p:txBody>
      </p:sp>
      <p:sp>
        <p:nvSpPr>
          <p:cNvPr id="9" name="מציין מיקום תוכן 3"/>
          <p:cNvSpPr>
            <a:spLocks noGrp="1"/>
          </p:cNvSpPr>
          <p:nvPr>
            <p:ph sz="quarter" idx="14"/>
          </p:nvPr>
        </p:nvSpPr>
        <p:spPr>
          <a:xfrm>
            <a:off x="8832304" y="2564904"/>
            <a:ext cx="3119919" cy="503238"/>
          </a:xfrm>
        </p:spPr>
        <p:txBody>
          <a:bodyPr/>
          <a:lstStyle/>
          <a:p>
            <a:r>
              <a:rPr lang="he-IL" altLang="he-IL" sz="2000" dirty="0">
                <a:solidFill>
                  <a:prstClr val="white"/>
                </a:solidFill>
                <a:cs typeface="Blender"/>
              </a:rPr>
              <a:t>השיעור של רווקים ורווקות בתל-אביב-יפו גבוה מזה שבישראל. במיוחד בולט הדבר בקרב צעירים בני 25 עד 35.</a:t>
            </a:r>
          </a:p>
        </p:txBody>
      </p:sp>
      <p:graphicFrame>
        <p:nvGraphicFramePr>
          <p:cNvPr id="34" name="מציין מיקום תרשים 7" descr="גרף רווקים ורווקות בגילאי 25 עד 35 כאחוז משכבת הגיל:&#10;ישראל: &#10;רווקות: 31%&#10;רווקים: 46.4%&#10;תל אביב:&#10;רווקות: 57.6%&#10;רווקים: 69.1%">
            <a:extLst>
              <a:ext uri="{FF2B5EF4-FFF2-40B4-BE49-F238E27FC236}">
                <a16:creationId xmlns:a16="http://schemas.microsoft.com/office/drawing/2014/main" xmlns="" id="{A0AD1444-6E45-4CE2-A3C9-6DAFA9CA641B}"/>
              </a:ext>
            </a:extLst>
          </p:cNvPr>
          <p:cNvGraphicFramePr>
            <a:graphicFrameLocks noGrp="1"/>
          </p:cNvGraphicFramePr>
          <p:nvPr>
            <p:ph type="chart" sz="quarter" idx="13"/>
            <p:extLst>
              <p:ext uri="{D42A27DB-BD31-4B8C-83A1-F6EECF244321}">
                <p14:modId xmlns:p14="http://schemas.microsoft.com/office/powerpoint/2010/main" val="224916144"/>
              </p:ext>
            </p:extLst>
          </p:nvPr>
        </p:nvGraphicFramePr>
        <p:xfrm>
          <a:off x="714457" y="1916832"/>
          <a:ext cx="7397768"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pPr>
              <a:spcBef>
                <a:spcPct val="0"/>
              </a:spcBef>
            </a:pPr>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14</a:t>
            </a:r>
          </a:p>
        </p:txBody>
      </p:sp>
    </p:spTree>
    <p:extLst>
      <p:ext uri="{BB962C8B-B14F-4D97-AF65-F5344CB8AC3E}">
        <p14:creationId xmlns:p14="http://schemas.microsoft.com/office/powerpoint/2010/main" val="158912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xmlns="" id="{65FA7842-752D-43DD-A400-A1C4C5DEFF2F}"/>
              </a:ext>
            </a:extLst>
          </p:cNvPr>
          <p:cNvPicPr>
            <a:picLocks/>
          </p:cNvPicPr>
          <p:nvPr/>
        </p:nvPicPr>
        <p:blipFill>
          <a:blip r:embed="rId3"/>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xmlns="" id="{20DBD182-AB86-457A-8EC4-5C6BF324BA57}"/>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80" y="404981"/>
            <a:ext cx="10020769" cy="503739"/>
          </a:xfrm>
        </p:spPr>
        <p:txBody>
          <a:bodyPr/>
          <a:lstStyle/>
          <a:p>
            <a:r>
              <a:rPr lang="he-IL" altLang="he-IL" sz="3600" dirty="0">
                <a:solidFill>
                  <a:srgbClr val="5E5E5E"/>
                </a:solidFill>
                <a:ea typeface="+mn-ea"/>
                <a:cs typeface="Blender" pitchFamily="18" charset="-79"/>
              </a:rPr>
              <a:t>סוג משקי הבית</a:t>
            </a:r>
            <a:endParaRPr lang="he-IL" sz="36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92288" y="2708920"/>
            <a:ext cx="3596400" cy="503238"/>
          </a:xfrm>
        </p:spPr>
        <p:txBody>
          <a:bodyPr/>
          <a:lstStyle/>
          <a:p>
            <a:r>
              <a:rPr lang="he-IL" sz="2000" dirty="0">
                <a:solidFill>
                  <a:schemeClr val="bg1"/>
                </a:solidFill>
                <a:cs typeface="Blender" pitchFamily="18" charset="-79"/>
              </a:rPr>
              <a:t>בשנת 2016 היו בעיר </a:t>
            </a:r>
            <a:r>
              <a:rPr lang="en-US" sz="2000" dirty="0">
                <a:solidFill>
                  <a:schemeClr val="bg1"/>
                </a:solidFill>
                <a:cs typeface="Blender" pitchFamily="18" charset="-79"/>
              </a:rPr>
              <a:t>194,400</a:t>
            </a:r>
            <a:r>
              <a:rPr lang="he-IL" sz="2000" dirty="0">
                <a:solidFill>
                  <a:schemeClr val="bg1"/>
                </a:solidFill>
                <a:cs typeface="Blender" pitchFamily="18" charset="-79"/>
              </a:rPr>
              <a:t> משקי בית, המהווים כ-8%</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בישראל. </a:t>
            </a:r>
          </a:p>
          <a:p>
            <a:r>
              <a:rPr lang="he-IL" sz="2000" dirty="0">
                <a:solidFill>
                  <a:schemeClr val="bg1"/>
                </a:solidFill>
                <a:cs typeface="Blender" pitchFamily="18" charset="-79"/>
              </a:rPr>
              <a:t>הרכב משקי הבית בעיר שונה מזה שבכלל ישראל.</a:t>
            </a:r>
            <a:endParaRPr lang="he-IL" altLang="he-IL" sz="2000" dirty="0">
              <a:solidFill>
                <a:schemeClr val="bg1"/>
              </a:solidFill>
              <a:cs typeface="Blender" pitchFamily="18" charset="-79"/>
            </a:endParaRPr>
          </a:p>
        </p:txBody>
      </p:sp>
      <p:graphicFrame>
        <p:nvGraphicFramePr>
          <p:cNvPr id="30" name="מציין מיקום תרשים 3" descr="ישראל:&#10;משקי בית יהודים: 82%&#10;משקי בית עם ילדים עד גיל 17: 45%&#10;משקי בית משפחתיים: 80%&#10;משקי בית עם נפש אחת: 19%&#10;תל אביב יפו:&#10;משקי בית יהודים: 95%&#10;משקי בית עם ילדים עד גיל 17: 24%&#10;משקי בית משפחתיים: 56%&#10;משקי בית עם נפש אחת: 39%" title="גרף שיעור משקי בית מכלל משקי הבית בתל אביב יפו ובישראל - לפי סוג משק בית">
            <a:extLst>
              <a:ext uri="{FF2B5EF4-FFF2-40B4-BE49-F238E27FC236}">
                <a16:creationId xmlns:a16="http://schemas.microsoft.com/office/drawing/2014/main" xmlns="" id="{09335773-E4B0-4E82-91C9-69E686F78713}"/>
              </a:ext>
            </a:extLst>
          </p:cNvPr>
          <p:cNvGraphicFramePr>
            <a:graphicFrameLocks noGrp="1"/>
          </p:cNvGraphicFramePr>
          <p:nvPr>
            <p:ph type="chart" sz="quarter" idx="13"/>
            <p:extLst>
              <p:ext uri="{D42A27DB-BD31-4B8C-83A1-F6EECF244321}">
                <p14:modId xmlns:p14="http://schemas.microsoft.com/office/powerpoint/2010/main" val="1999557052"/>
              </p:ext>
            </p:extLst>
          </p:nvPr>
        </p:nvGraphicFramePr>
        <p:xfrm>
          <a:off x="413679" y="1628800"/>
          <a:ext cx="7824192"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3" name="TextBox 12"/>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15</a:t>
            </a:r>
          </a:p>
        </p:txBody>
      </p:sp>
    </p:spTree>
    <p:extLst>
      <p:ext uri="{BB962C8B-B14F-4D97-AF65-F5344CB8AC3E}">
        <p14:creationId xmlns:p14="http://schemas.microsoft.com/office/powerpoint/2010/main" val="80920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C8B5660B-18D1-483C-8898-53AC0CB56020}"/>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F89E3A09-E451-4936-BF8F-2724A2048FD0}"/>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80" y="260965"/>
            <a:ext cx="10020769" cy="503739"/>
          </a:xfrm>
        </p:spPr>
        <p:txBody>
          <a:bodyPr/>
          <a:lstStyle/>
          <a:p>
            <a:r>
              <a:rPr lang="he-IL" altLang="he-IL" sz="3600" dirty="0">
                <a:solidFill>
                  <a:srgbClr val="5E5E5E"/>
                </a:solidFill>
                <a:ea typeface="+mn-ea"/>
                <a:cs typeface="Blender" pitchFamily="18" charset="-79"/>
              </a:rPr>
              <a:t>משקי בית</a:t>
            </a:r>
            <a:br>
              <a:rPr lang="he-IL" altLang="he-IL" sz="3600" dirty="0">
                <a:solidFill>
                  <a:srgbClr val="5E5E5E"/>
                </a:solidFill>
                <a:ea typeface="+mn-ea"/>
                <a:cs typeface="Blender" pitchFamily="18" charset="-79"/>
              </a:rPr>
            </a:br>
            <a:r>
              <a:rPr lang="he-IL" altLang="he-IL" sz="2400" dirty="0">
                <a:solidFill>
                  <a:srgbClr val="5E5E5E"/>
                </a:solidFill>
                <a:ea typeface="+mn-ea"/>
                <a:cs typeface="Blender" pitchFamily="18" charset="-79"/>
              </a:rPr>
              <a:t>(אלפים)</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589619" y="2709738"/>
            <a:ext cx="3627061" cy="503238"/>
          </a:xfrm>
        </p:spPr>
        <p:txBody>
          <a:bodyPr/>
          <a:lstStyle/>
          <a:p>
            <a:r>
              <a:rPr lang="he-IL" sz="2000" dirty="0">
                <a:solidFill>
                  <a:schemeClr val="bg1"/>
                </a:solidFill>
                <a:cs typeface="Blender" pitchFamily="18" charset="-79"/>
              </a:rPr>
              <a:t>שיעור הגידול של משקי בית עם ילדים* בין השנים 2016-2011 כפול משיעור הגידול בכלל משקי הבית בעיר (18.6%</a:t>
            </a:r>
            <a:r>
              <a:rPr lang="en-US" sz="2000" dirty="0">
                <a:solidFill>
                  <a:schemeClr val="bg1"/>
                </a:solidFill>
                <a:cs typeface="Blender" pitchFamily="18" charset="-79"/>
              </a:rPr>
              <a:t> </a:t>
            </a:r>
            <a:r>
              <a:rPr lang="he-IL" sz="2000" dirty="0">
                <a:solidFill>
                  <a:schemeClr val="bg1"/>
                </a:solidFill>
                <a:cs typeface="Blender" pitchFamily="18" charset="-79"/>
              </a:rPr>
              <a:t>לעומת 9%, בהתאמה).</a:t>
            </a:r>
          </a:p>
          <a:p>
            <a:endParaRPr lang="he-IL" sz="2000" dirty="0">
              <a:solidFill>
                <a:schemeClr val="bg1"/>
              </a:solidFill>
              <a:cs typeface="Blender" pitchFamily="18" charset="-79"/>
            </a:endParaRPr>
          </a:p>
          <a:p>
            <a:endParaRPr lang="he-IL" sz="2000" dirty="0">
              <a:solidFill>
                <a:schemeClr val="bg1"/>
              </a:solidFill>
              <a:cs typeface="Blender" pitchFamily="18" charset="-79"/>
            </a:endParaRPr>
          </a:p>
          <a:p>
            <a:endParaRPr lang="he-IL" sz="2000" dirty="0">
              <a:solidFill>
                <a:schemeClr val="bg1"/>
              </a:solidFill>
              <a:cs typeface="Blender" pitchFamily="18" charset="-79"/>
            </a:endParaRPr>
          </a:p>
          <a:p>
            <a:endParaRPr lang="he-IL" sz="2000" dirty="0">
              <a:solidFill>
                <a:schemeClr val="bg1"/>
              </a:solidFill>
              <a:cs typeface="Blender" pitchFamily="18" charset="-79"/>
            </a:endParaRPr>
          </a:p>
          <a:p>
            <a:endParaRPr lang="he-IL" sz="2000" dirty="0">
              <a:solidFill>
                <a:schemeClr val="bg1"/>
              </a:solidFill>
              <a:cs typeface="Blender" pitchFamily="18" charset="-79"/>
            </a:endParaRPr>
          </a:p>
          <a:p>
            <a:r>
              <a:rPr lang="he-IL" sz="2000" dirty="0">
                <a:solidFill>
                  <a:schemeClr val="bg1"/>
                </a:solidFill>
                <a:cs typeface="Blender" pitchFamily="18" charset="-79"/>
              </a:rPr>
              <a:t>* משקי בית עם ילדים עד גיל 18</a:t>
            </a:r>
          </a:p>
        </p:txBody>
      </p:sp>
      <p:graphicFrame>
        <p:nvGraphicFramePr>
          <p:cNvPr id="14" name="תרשים 13" descr="ישנה עליה של 9% במספר משקי הבית משנת 2011 (178,400) ועד שנת 2016 (194,400).&#10;ישנה עליה של 18.6% במספר משקי בית עם ילדים עד גיל 17 משנת 2011 (39,700) ועד שנת 2016 (47,100)." title="גרף משקי בית 2011 - 2016"/>
          <p:cNvGraphicFramePr>
            <a:graphicFrameLocks/>
          </p:cNvGraphicFramePr>
          <p:nvPr>
            <p:extLst>
              <p:ext uri="{D42A27DB-BD31-4B8C-83A1-F6EECF244321}">
                <p14:modId xmlns:p14="http://schemas.microsoft.com/office/powerpoint/2010/main" val="4127745411"/>
              </p:ext>
            </p:extLst>
          </p:nvPr>
        </p:nvGraphicFramePr>
        <p:xfrm>
          <a:off x="177340" y="1628800"/>
          <a:ext cx="8363839"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5"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6" name="TextBox 15"/>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16</a:t>
            </a:r>
          </a:p>
        </p:txBody>
      </p:sp>
    </p:spTree>
    <p:extLst>
      <p:ext uri="{BB962C8B-B14F-4D97-AF65-F5344CB8AC3E}">
        <p14:creationId xmlns:p14="http://schemas.microsoft.com/office/powerpoint/2010/main" val="116719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8501A23C-F7F7-43EA-8801-A2F855B1323F}"/>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6E1209E2-9D33-44EA-91F7-8589B8A0BBC8}"/>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680864" y="-27384"/>
            <a:ext cx="10020769" cy="503739"/>
          </a:xfrm>
        </p:spPr>
        <p:txBody>
          <a:bodyPr/>
          <a:lstStyle/>
          <a:p>
            <a:r>
              <a:rPr lang="he-IL" sz="3200" dirty="0">
                <a:solidFill>
                  <a:srgbClr val="5E5E5E"/>
                </a:solidFill>
                <a:ea typeface="+mn-ea"/>
                <a:cs typeface="Blender" pitchFamily="18" charset="-79"/>
              </a:rPr>
              <a:t>אחוז משקי בית קטנים של 2-1 נפשות</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מתוך כלל משקי הבית, בשלוש הערים</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הגדולות ובישראל</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(2016)</a:t>
            </a:r>
          </a:p>
        </p:txBody>
      </p:sp>
      <p:sp>
        <p:nvSpPr>
          <p:cNvPr id="10" name="מציין מיקום תוכן 3"/>
          <p:cNvSpPr>
            <a:spLocks noGrp="1"/>
          </p:cNvSpPr>
          <p:nvPr>
            <p:ph sz="quarter" idx="14"/>
          </p:nvPr>
        </p:nvSpPr>
        <p:spPr>
          <a:xfrm>
            <a:off x="8641990" y="2709738"/>
            <a:ext cx="3574690" cy="503238"/>
          </a:xfrm>
        </p:spPr>
        <p:txBody>
          <a:bodyPr/>
          <a:lstStyle/>
          <a:p>
            <a:r>
              <a:rPr lang="he-IL" sz="2000" dirty="0">
                <a:solidFill>
                  <a:schemeClr val="bg1"/>
                </a:solidFill>
                <a:cs typeface="Blender" pitchFamily="18" charset="-79"/>
              </a:rPr>
              <a:t>שיעור משקי הבית הקטנים בתל-אביב-יפו הוא הגבוה ביותר בארץ.</a:t>
            </a:r>
          </a:p>
          <a:p>
            <a:r>
              <a:rPr lang="he-IL" sz="2000" dirty="0">
                <a:solidFill>
                  <a:schemeClr val="bg1"/>
                </a:solidFill>
                <a:cs typeface="Blender" pitchFamily="18" charset="-79"/>
              </a:rPr>
              <a:t>בשנת 2016 כ-69%</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בעיר היו משקי בית של נפש אחת או שתי נפשות.</a:t>
            </a:r>
            <a:endParaRPr lang="he-IL" altLang="he-IL" sz="2000" dirty="0">
              <a:solidFill>
                <a:schemeClr val="bg1"/>
              </a:solidFill>
              <a:cs typeface="Blender" pitchFamily="18" charset="-79"/>
            </a:endParaRPr>
          </a:p>
        </p:txBody>
      </p:sp>
      <p:graphicFrame>
        <p:nvGraphicFramePr>
          <p:cNvPr id="11" name="תרשים 10" descr="שיעור משקי הבית הקטנים בתל-אביב-יפו הוא הגבוה ביותר בארץ: בשנת 2016 כ-69% ממשקי הבית בעיר היו משקי בית של נפש אחת או שתי נפשות, בעוד שבישראל שיעור זה עמד על כ-43%. " title="גרף אחוז משקי בית קטנים מכלל משקי הבית בשלוש הערים הגדולות ובישראל"/>
          <p:cNvGraphicFramePr>
            <a:graphicFrameLocks/>
          </p:cNvGraphicFramePr>
          <p:nvPr>
            <p:extLst>
              <p:ext uri="{D42A27DB-BD31-4B8C-83A1-F6EECF244321}">
                <p14:modId xmlns:p14="http://schemas.microsoft.com/office/powerpoint/2010/main" val="1500088089"/>
              </p:ext>
            </p:extLst>
          </p:nvPr>
        </p:nvGraphicFramePr>
        <p:xfrm>
          <a:off x="384645" y="1844824"/>
          <a:ext cx="7992888"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ממוצע נפשות למשק בית בשלוש הערים הגדולות ובישראל"/>
          <p:cNvGraphicFramePr>
            <a:graphicFrameLocks/>
          </p:cNvGraphicFramePr>
          <p:nvPr>
            <p:extLst>
              <p:ext uri="{D42A27DB-BD31-4B8C-83A1-F6EECF244321}">
                <p14:modId xmlns:p14="http://schemas.microsoft.com/office/powerpoint/2010/main" val="2172394286"/>
              </p:ext>
            </p:extLst>
          </p:nvPr>
        </p:nvGraphicFramePr>
        <p:xfrm>
          <a:off x="917600" y="5233452"/>
          <a:ext cx="7050608" cy="1034013"/>
        </p:xfrm>
        <a:graphic>
          <a:graphicData uri="http://schemas.openxmlformats.org/drawingml/2006/table">
            <a:tbl>
              <a:tblPr rtl="1" firstRow="1" bandRow="1">
                <a:tableStyleId>{073A0DAA-6AF3-43AB-8588-CEC1D06C72B9}</a:tableStyleId>
              </a:tblPr>
              <a:tblGrid>
                <a:gridCol w="1762652">
                  <a:extLst>
                    <a:ext uri="{9D8B030D-6E8A-4147-A177-3AD203B41FA5}">
                      <a16:colId xmlns:a16="http://schemas.microsoft.com/office/drawing/2014/main" xmlns="" val="20000"/>
                    </a:ext>
                  </a:extLst>
                </a:gridCol>
                <a:gridCol w="1762652">
                  <a:extLst>
                    <a:ext uri="{9D8B030D-6E8A-4147-A177-3AD203B41FA5}">
                      <a16:colId xmlns:a16="http://schemas.microsoft.com/office/drawing/2014/main" xmlns="" val="20001"/>
                    </a:ext>
                  </a:extLst>
                </a:gridCol>
                <a:gridCol w="1762652">
                  <a:extLst>
                    <a:ext uri="{9D8B030D-6E8A-4147-A177-3AD203B41FA5}">
                      <a16:colId xmlns:a16="http://schemas.microsoft.com/office/drawing/2014/main" xmlns="" val="20002"/>
                    </a:ext>
                  </a:extLst>
                </a:gridCol>
                <a:gridCol w="1762652">
                  <a:extLst>
                    <a:ext uri="{9D8B030D-6E8A-4147-A177-3AD203B41FA5}">
                      <a16:colId xmlns:a16="http://schemas.microsoft.com/office/drawing/2014/main" xmlns="" val="20003"/>
                    </a:ext>
                  </a:extLst>
                </a:gridCol>
              </a:tblGrid>
              <a:tr h="344671">
                <a:tc gridSpan="4">
                  <a:txBody>
                    <a:bodyPr/>
                    <a:lstStyle/>
                    <a:p>
                      <a:pPr algn="ctr" rtl="1"/>
                      <a:r>
                        <a:rPr lang="he-IL" sz="1600" baseline="0" dirty="0">
                          <a:solidFill>
                            <a:srgbClr val="5E5E5E"/>
                          </a:solidFill>
                        </a:rPr>
                        <a:t>ממוצע נפשות למשק בית</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44671">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344671">
                <a:tc>
                  <a:txBody>
                    <a:bodyPr/>
                    <a:lstStyle/>
                    <a:p>
                      <a:pPr algn="ctr" rtl="1"/>
                      <a:r>
                        <a:rPr lang="he-IL" sz="1600" b="1" dirty="0">
                          <a:solidFill>
                            <a:schemeClr val="tx1"/>
                          </a:solidFill>
                        </a:rPr>
                        <a:t>2.5</a:t>
                      </a:r>
                    </a:p>
                  </a:txBody>
                  <a:tcPr anchor="ctr"/>
                </a:tc>
                <a:tc>
                  <a:txBody>
                    <a:bodyPr/>
                    <a:lstStyle/>
                    <a:p>
                      <a:pPr algn="ctr" rtl="1"/>
                      <a:r>
                        <a:rPr lang="he-IL" sz="1600" b="1" dirty="0">
                          <a:solidFill>
                            <a:schemeClr val="tx1"/>
                          </a:solidFill>
                        </a:rPr>
                        <a:t>3.9</a:t>
                      </a:r>
                    </a:p>
                  </a:txBody>
                  <a:tcPr anchor="ctr"/>
                </a:tc>
                <a:tc>
                  <a:txBody>
                    <a:bodyPr/>
                    <a:lstStyle/>
                    <a:p>
                      <a:pPr algn="ctr" rtl="1"/>
                      <a:r>
                        <a:rPr lang="he-IL" sz="1600" b="1" dirty="0">
                          <a:solidFill>
                            <a:schemeClr val="tx1"/>
                          </a:solidFill>
                        </a:rPr>
                        <a:t>2.2</a:t>
                      </a:r>
                    </a:p>
                  </a:txBody>
                  <a:tcPr anchor="ctr"/>
                </a:tc>
                <a:tc>
                  <a:txBody>
                    <a:bodyPr/>
                    <a:lstStyle/>
                    <a:p>
                      <a:pPr algn="ctr" rtl="1"/>
                      <a:r>
                        <a:rPr lang="he-IL" sz="1600" b="1" dirty="0">
                          <a:solidFill>
                            <a:schemeClr val="tx1"/>
                          </a:solidFill>
                        </a:rPr>
                        <a:t>3.3</a:t>
                      </a:r>
                    </a:p>
                  </a:txBody>
                  <a:tcPr anchor="ctr"/>
                </a:tc>
                <a:extLst>
                  <a:ext uri="{0D108BD9-81ED-4DB2-BD59-A6C34878D82A}">
                    <a16:rowId xmlns:a16="http://schemas.microsoft.com/office/drawing/2014/main" xmlns="" val="10002"/>
                  </a:ext>
                </a:extLst>
              </a:tr>
            </a:tbl>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17</a:t>
            </a:r>
          </a:p>
        </p:txBody>
      </p:sp>
    </p:spTree>
    <p:extLst>
      <p:ext uri="{BB962C8B-B14F-4D97-AF65-F5344CB8AC3E}">
        <p14:creationId xmlns:p14="http://schemas.microsoft.com/office/powerpoint/2010/main" val="66998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ADDB38F9-B0E8-464D-A244-7595007B682E}"/>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C1A5DAC5-DEE8-4450-A39A-BFE7C5F22FF0}"/>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692521" y="260965"/>
            <a:ext cx="10020769" cy="503739"/>
          </a:xfrm>
        </p:spPr>
        <p:txBody>
          <a:bodyPr/>
          <a:lstStyle/>
          <a:p>
            <a:r>
              <a:rPr lang="he-IL" altLang="he-IL" sz="3200" dirty="0">
                <a:solidFill>
                  <a:srgbClr val="5E5E5E"/>
                </a:solidFill>
                <a:ea typeface="+mn-ea"/>
                <a:cs typeface="Blender" pitchFamily="18" charset="-79"/>
              </a:rPr>
              <a:t>הכנסה חודשית ברוטו (לנפש סטנדרטית*)</a:t>
            </a:r>
            <a:br>
              <a:rPr lang="he-IL" altLang="he-IL" sz="3200" dirty="0">
                <a:solidFill>
                  <a:srgbClr val="5E5E5E"/>
                </a:solidFill>
                <a:ea typeface="+mn-ea"/>
                <a:cs typeface="Blender" pitchFamily="18" charset="-79"/>
              </a:rPr>
            </a:br>
            <a:r>
              <a:rPr lang="he-IL" altLang="he-IL" sz="3200" dirty="0">
                <a:solidFill>
                  <a:srgbClr val="5E5E5E"/>
                </a:solidFill>
                <a:ea typeface="+mn-ea"/>
                <a:cs typeface="Blender" pitchFamily="18" charset="-79"/>
              </a:rPr>
              <a:t>במשקי בית בהם ראש משק הבית שכיר,</a:t>
            </a:r>
            <a:br>
              <a:rPr lang="he-IL" altLang="he-IL" sz="3200" dirty="0">
                <a:solidFill>
                  <a:srgbClr val="5E5E5E"/>
                </a:solidFill>
                <a:ea typeface="+mn-ea"/>
                <a:cs typeface="Blender" pitchFamily="18" charset="-79"/>
              </a:rPr>
            </a:br>
            <a:r>
              <a:rPr lang="he-IL" altLang="he-IL" sz="3200" dirty="0">
                <a:solidFill>
                  <a:srgbClr val="5E5E5E"/>
                </a:solidFill>
                <a:ea typeface="+mn-ea"/>
                <a:cs typeface="Blender" pitchFamily="18" charset="-79"/>
              </a:rPr>
              <a:t>בהשוואה לנתון הארצי**</a:t>
            </a:r>
            <a:endParaRPr lang="he-IL" sz="32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620280" y="2708920"/>
            <a:ext cx="3596400" cy="1728192"/>
          </a:xfrm>
        </p:spPr>
        <p:txBody>
          <a:bodyPr/>
          <a:lstStyle/>
          <a:p>
            <a:r>
              <a:rPr lang="he-IL" sz="2000" dirty="0">
                <a:solidFill>
                  <a:schemeClr val="bg1"/>
                </a:solidFill>
                <a:cs typeface="Blender" pitchFamily="18" charset="-79"/>
              </a:rPr>
              <a:t>בשנת 2015, ההכנסה החודשית ברוטו לנפש סטנדרטית בתל-אביב-יפו עמדה על 11,519 </a:t>
            </a:r>
            <a:r>
              <a:rPr lang="he-IL" sz="2000" dirty="0" smtClean="0">
                <a:solidFill>
                  <a:schemeClr val="bg1"/>
                </a:solidFill>
                <a:cs typeface="Blender" pitchFamily="18" charset="-79"/>
              </a:rPr>
              <a:t>₪ והיא </a:t>
            </a:r>
            <a:r>
              <a:rPr lang="he-IL" sz="2000" dirty="0">
                <a:solidFill>
                  <a:schemeClr val="bg1"/>
                </a:solidFill>
                <a:cs typeface="Blender" pitchFamily="18" charset="-79"/>
              </a:rPr>
              <a:t>גבוהה בכ-60%</a:t>
            </a:r>
            <a:r>
              <a:rPr lang="en-US" sz="2000" dirty="0">
                <a:solidFill>
                  <a:schemeClr val="bg1"/>
                </a:solidFill>
                <a:cs typeface="Blender" pitchFamily="18" charset="-79"/>
              </a:rPr>
              <a:t> </a:t>
            </a:r>
            <a:r>
              <a:rPr lang="he-IL" sz="2000" dirty="0">
                <a:solidFill>
                  <a:schemeClr val="bg1"/>
                </a:solidFill>
                <a:cs typeface="Blender" pitchFamily="18" charset="-79"/>
              </a:rPr>
              <a:t>בהשוואה לנתון הארצי.</a:t>
            </a:r>
          </a:p>
        </p:txBody>
      </p:sp>
      <p:graphicFrame>
        <p:nvGraphicFramePr>
          <p:cNvPr id="14" name="מציין מיקום של טבלה 7" title="הכנסה חודשית ברוטו לנפש סטנדרטית בהשוואה לנתון הארצי, בשלוש הערים הגדולות, לפי שנה"/>
          <p:cNvGraphicFramePr>
            <a:graphicFrameLocks/>
          </p:cNvGraphicFramePr>
          <p:nvPr>
            <p:extLst>
              <p:ext uri="{D42A27DB-BD31-4B8C-83A1-F6EECF244321}">
                <p14:modId xmlns:p14="http://schemas.microsoft.com/office/powerpoint/2010/main" val="2377559131"/>
              </p:ext>
            </p:extLst>
          </p:nvPr>
        </p:nvGraphicFramePr>
        <p:xfrm>
          <a:off x="940403" y="2487010"/>
          <a:ext cx="6808464" cy="2544688"/>
        </p:xfrm>
        <a:graphic>
          <a:graphicData uri="http://schemas.openxmlformats.org/drawingml/2006/table">
            <a:tbl>
              <a:tblPr rtl="1" firstRow="1" bandRow="1">
                <a:tableStyleId>{073A0DAA-6AF3-43AB-8588-CEC1D06C72B9}</a:tableStyleId>
              </a:tblPr>
              <a:tblGrid>
                <a:gridCol w="1702116">
                  <a:extLst>
                    <a:ext uri="{9D8B030D-6E8A-4147-A177-3AD203B41FA5}">
                      <a16:colId xmlns:a16="http://schemas.microsoft.com/office/drawing/2014/main" xmlns="" val="20000"/>
                    </a:ext>
                  </a:extLst>
                </a:gridCol>
                <a:gridCol w="1702116">
                  <a:extLst>
                    <a:ext uri="{9D8B030D-6E8A-4147-A177-3AD203B41FA5}">
                      <a16:colId xmlns:a16="http://schemas.microsoft.com/office/drawing/2014/main" xmlns="" val="20001"/>
                    </a:ext>
                  </a:extLst>
                </a:gridCol>
                <a:gridCol w="1702116">
                  <a:extLst>
                    <a:ext uri="{9D8B030D-6E8A-4147-A177-3AD203B41FA5}">
                      <a16:colId xmlns:a16="http://schemas.microsoft.com/office/drawing/2014/main" xmlns="" val="20002"/>
                    </a:ext>
                  </a:extLst>
                </a:gridCol>
                <a:gridCol w="1702116">
                  <a:extLst>
                    <a:ext uri="{9D8B030D-6E8A-4147-A177-3AD203B41FA5}">
                      <a16:colId xmlns:a16="http://schemas.microsoft.com/office/drawing/2014/main" xmlns="" val="20003"/>
                    </a:ext>
                  </a:extLst>
                </a:gridCol>
              </a:tblGrid>
              <a:tr h="732184">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extLst>
                  <a:ext uri="{0D108BD9-81ED-4DB2-BD59-A6C34878D82A}">
                    <a16:rowId xmlns:a16="http://schemas.microsoft.com/office/drawing/2014/main" xmlns="" val="10000"/>
                  </a:ext>
                </a:extLst>
              </a:tr>
              <a:tr h="604168">
                <a:tc>
                  <a:txBody>
                    <a:bodyPr/>
                    <a:lstStyle/>
                    <a:p>
                      <a:pPr algn="ctr" rtl="1"/>
                      <a:r>
                        <a:rPr lang="he-IL" sz="1600" b="1" dirty="0"/>
                        <a:t>2013</a:t>
                      </a:r>
                    </a:p>
                  </a:txBody>
                  <a:tcPr anchor="ctr">
                    <a:solidFill>
                      <a:schemeClr val="bg1">
                        <a:lumMod val="85000"/>
                      </a:schemeClr>
                    </a:solidFill>
                  </a:tcPr>
                </a:tc>
                <a:tc>
                  <a:txBody>
                    <a:bodyPr/>
                    <a:lstStyle/>
                    <a:p>
                      <a:pPr algn="ctr" rtl="1"/>
                      <a:r>
                        <a:rPr lang="he-IL" sz="1600" kern="1200" dirty="0">
                          <a:solidFill>
                            <a:schemeClr val="dk1"/>
                          </a:solidFill>
                          <a:latin typeface="+mn-lt"/>
                          <a:ea typeface="+mn-ea"/>
                          <a:cs typeface="+mn-cs"/>
                        </a:rPr>
                        <a:t>150%</a:t>
                      </a:r>
                    </a:p>
                  </a:txBody>
                  <a:tcPr anchor="ctr">
                    <a:solidFill>
                      <a:schemeClr val="bg1">
                        <a:lumMod val="85000"/>
                      </a:schemeClr>
                    </a:solidFill>
                  </a:tcPr>
                </a:tc>
                <a:tc>
                  <a:txBody>
                    <a:bodyPr/>
                    <a:lstStyle/>
                    <a:p>
                      <a:pPr algn="ctr" rtl="1"/>
                      <a:r>
                        <a:rPr lang="he-IL" sz="1600" kern="1200" dirty="0">
                          <a:solidFill>
                            <a:schemeClr val="dk1"/>
                          </a:solidFill>
                          <a:latin typeface="+mn-lt"/>
                          <a:ea typeface="+mn-ea"/>
                          <a:cs typeface="+mn-cs"/>
                        </a:rPr>
                        <a:t>70%</a:t>
                      </a:r>
                    </a:p>
                  </a:txBody>
                  <a:tcPr anchor="ctr">
                    <a:solidFill>
                      <a:schemeClr val="bg1">
                        <a:lumMod val="85000"/>
                      </a:schemeClr>
                    </a:solidFill>
                  </a:tcPr>
                </a:tc>
                <a:tc>
                  <a:txBody>
                    <a:bodyPr/>
                    <a:lstStyle/>
                    <a:p>
                      <a:pPr algn="ctr" rtl="1"/>
                      <a:r>
                        <a:rPr lang="he-IL" sz="1600" kern="1200" dirty="0">
                          <a:solidFill>
                            <a:schemeClr val="dk1"/>
                          </a:solidFill>
                          <a:latin typeface="+mn-lt"/>
                          <a:ea typeface="+mn-ea"/>
                          <a:cs typeface="+mn-cs"/>
                        </a:rPr>
                        <a:t>111%</a:t>
                      </a:r>
                    </a:p>
                  </a:txBody>
                  <a:tcPr anchor="ctr">
                    <a:solidFill>
                      <a:schemeClr val="bg1">
                        <a:lumMod val="85000"/>
                      </a:schemeClr>
                    </a:solidFill>
                  </a:tcPr>
                </a:tc>
                <a:extLst>
                  <a:ext uri="{0D108BD9-81ED-4DB2-BD59-A6C34878D82A}">
                    <a16:rowId xmlns:a16="http://schemas.microsoft.com/office/drawing/2014/main" xmlns="" val="10001"/>
                  </a:ext>
                </a:extLst>
              </a:tr>
              <a:tr h="604168">
                <a:tc>
                  <a:txBody>
                    <a:bodyPr/>
                    <a:lstStyle/>
                    <a:p>
                      <a:pPr algn="ctr" rtl="1"/>
                      <a:r>
                        <a:rPr lang="he-IL" sz="1600" b="1" dirty="0"/>
                        <a:t>2014</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142%</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68%</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123%</a:t>
                      </a:r>
                    </a:p>
                  </a:txBody>
                  <a:tcPr anchor="ctr">
                    <a:solidFill>
                      <a:schemeClr val="bg1">
                        <a:lumMod val="95000"/>
                      </a:schemeClr>
                    </a:solidFill>
                  </a:tcPr>
                </a:tc>
                <a:extLst>
                  <a:ext uri="{0D108BD9-81ED-4DB2-BD59-A6C34878D82A}">
                    <a16:rowId xmlns:a16="http://schemas.microsoft.com/office/drawing/2014/main" xmlns="" val="10002"/>
                  </a:ext>
                </a:extLst>
              </a:tr>
              <a:tr h="604168">
                <a:tc>
                  <a:txBody>
                    <a:bodyPr/>
                    <a:lstStyle/>
                    <a:p>
                      <a:pPr algn="ctr" rtl="1"/>
                      <a:r>
                        <a:rPr lang="he-IL" sz="1600" b="1" dirty="0"/>
                        <a:t>2015</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159%</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66%</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111%</a:t>
                      </a: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6" name="מלבן 15"/>
          <p:cNvSpPr/>
          <p:nvPr/>
        </p:nvSpPr>
        <p:spPr>
          <a:xfrm>
            <a:off x="795517" y="5085192"/>
            <a:ext cx="6956667" cy="946413"/>
          </a:xfrm>
          <a:prstGeom prst="rect">
            <a:avLst/>
          </a:prstGeom>
        </p:spPr>
        <p:txBody>
          <a:bodyPr wrap="square">
            <a:spAutoFit/>
          </a:bodyPr>
          <a:lstStyle/>
          <a:p>
            <a:pPr marL="108000" indent="-631825"/>
            <a:r>
              <a:rPr lang="he-IL" altLang="he-IL" sz="1200" dirty="0">
                <a:solidFill>
                  <a:srgbClr val="5E5E5E"/>
                </a:solidFill>
                <a:latin typeface="Arial" pitchFamily="34" charset="0"/>
                <a:cs typeface="Arial" pitchFamily="34" charset="0"/>
              </a:rPr>
              <a:t>* </a:t>
            </a:r>
            <a:r>
              <a:rPr lang="he-IL" sz="1200" dirty="0">
                <a:solidFill>
                  <a:srgbClr val="5E5E5E"/>
                </a:solidFill>
              </a:rPr>
              <a:t>על מנת ליצור בסיס להשוואת רמת החיים של משקי בית בעלי מספר נפשות שונה, נהוג </a:t>
            </a:r>
            <a:r>
              <a:rPr lang="he-IL" sz="1200" dirty="0" err="1">
                <a:solidFill>
                  <a:srgbClr val="5E5E5E"/>
                </a:solidFill>
              </a:rPr>
              <a:t>להשוותם</a:t>
            </a:r>
            <a:r>
              <a:rPr lang="he-IL" sz="1200" dirty="0">
                <a:solidFill>
                  <a:srgbClr val="5E5E5E"/>
                </a:solidFill>
              </a:rPr>
              <a:t> לפי הכנסה לנפש, לפי ההנחה שלכל נפש נוספת במשק הבית יש השפעה שולית פוחתת על הוצאות משק הבית. נפש סטנדרטית היא מושג המחושב לצורך זה.</a:t>
            </a:r>
          </a:p>
          <a:p>
            <a:pPr marL="108000" indent="-631825">
              <a:lnSpc>
                <a:spcPts val="900"/>
              </a:lnSpc>
            </a:pPr>
            <a:endParaRPr lang="he-IL" sz="1200" dirty="0">
              <a:solidFill>
                <a:srgbClr val="5E5E5E"/>
              </a:solidFill>
            </a:endParaRPr>
          </a:p>
          <a:p>
            <a:pPr marL="108000" indent="-631825"/>
            <a:r>
              <a:rPr lang="he-IL" sz="1200" dirty="0">
                <a:solidFill>
                  <a:srgbClr val="5E5E5E"/>
                </a:solidFill>
              </a:rPr>
              <a:t>** נתון ארצי = 100%</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18</a:t>
            </a:r>
          </a:p>
        </p:txBody>
      </p:sp>
    </p:spTree>
    <p:extLst>
      <p:ext uri="{BB962C8B-B14F-4D97-AF65-F5344CB8AC3E}">
        <p14:creationId xmlns:p14="http://schemas.microsoft.com/office/powerpoint/2010/main" val="301298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תמונה 12" title="רקע">
            <a:extLst>
              <a:ext uri="{FF2B5EF4-FFF2-40B4-BE49-F238E27FC236}">
                <a16:creationId xmlns:a16="http://schemas.microsoft.com/office/drawing/2014/main" xmlns="" id="{4C9E4AA3-ABCC-4535-B569-2DF91D705778}"/>
              </a:ext>
            </a:extLst>
          </p:cNvPr>
          <p:cNvPicPr>
            <a:picLocks/>
          </p:cNvPicPr>
          <p:nvPr/>
        </p:nvPicPr>
        <p:blipFill>
          <a:blip r:embed="rId3"/>
          <a:stretch>
            <a:fillRect/>
          </a:stretch>
        </p:blipFill>
        <p:spPr>
          <a:xfrm>
            <a:off x="8697600" y="-14400"/>
            <a:ext cx="3596400" cy="6886800"/>
          </a:xfrm>
          <a:prstGeom prst="rect">
            <a:avLst/>
          </a:prstGeom>
        </p:spPr>
      </p:pic>
      <p:sp>
        <p:nvSpPr>
          <p:cNvPr id="16" name="כותרת 1">
            <a:extLst>
              <a:ext uri="{FF2B5EF4-FFF2-40B4-BE49-F238E27FC236}">
                <a16:creationId xmlns:a16="http://schemas.microsoft.com/office/drawing/2014/main" xmlns="" id="{C178354D-C2CF-4754-9EB7-101392DF30F6}"/>
              </a:ext>
            </a:extLst>
          </p:cNvPr>
          <p:cNvSpPr txBox="1">
            <a:spLocks/>
          </p:cNvSpPr>
          <p:nvPr/>
        </p:nvSpPr>
        <p:spPr>
          <a:xfrm>
            <a:off x="1328998" y="357199"/>
            <a:ext cx="10020769"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3200" i="1" dirty="0">
                <a:solidFill>
                  <a:schemeClr val="bg1"/>
                </a:solidFill>
                <a:latin typeface="Blender" pitchFamily="18" charset="-79"/>
                <a:ea typeface="Blender Black" charset="0"/>
                <a:cs typeface="Blender" pitchFamily="18" charset="-79"/>
              </a:rPr>
              <a:t>אוכלוסייה</a:t>
            </a:r>
            <a:endParaRPr lang="x-none" sz="3200" dirty="0"/>
          </a:p>
        </p:txBody>
      </p:sp>
      <p:sp>
        <p:nvSpPr>
          <p:cNvPr id="20" name="כותרת 1">
            <a:extLst>
              <a:ext uri="{FF2B5EF4-FFF2-40B4-BE49-F238E27FC236}">
                <a16:creationId xmlns:a16="http://schemas.microsoft.com/office/drawing/2014/main" xmlns="" id="{1B7426E0-73AD-4212-96ED-ED41EF4A9338}"/>
              </a:ext>
            </a:extLst>
          </p:cNvPr>
          <p:cNvSpPr>
            <a:spLocks noGrp="1"/>
          </p:cNvSpPr>
          <p:nvPr>
            <p:ph type="ctrTitle"/>
          </p:nvPr>
        </p:nvSpPr>
        <p:spPr>
          <a:xfrm>
            <a:off x="1415395" y="229805"/>
            <a:ext cx="7129523" cy="503739"/>
          </a:xfrm>
        </p:spPr>
        <p:txBody>
          <a:bodyPr/>
          <a:lstStyle/>
          <a:p>
            <a:r>
              <a:rPr lang="he-IL" dirty="0">
                <a:solidFill>
                  <a:srgbClr val="5E5E5E"/>
                </a:solidFill>
                <a:latin typeface="Blender" pitchFamily="18" charset="-79"/>
                <a:cs typeface="Blender" pitchFamily="18" charset="-79"/>
              </a:rPr>
              <a:t>אוכלוסיית העיר לאורך זמן </a:t>
            </a:r>
            <a:br>
              <a:rPr lang="he-IL" dirty="0">
                <a:solidFill>
                  <a:srgbClr val="5E5E5E"/>
                </a:solidFill>
                <a:latin typeface="Blender" pitchFamily="18" charset="-79"/>
                <a:cs typeface="Blender" pitchFamily="18" charset="-79"/>
              </a:rPr>
            </a:br>
            <a:r>
              <a:rPr lang="he-IL" sz="2000" dirty="0">
                <a:solidFill>
                  <a:srgbClr val="5E5E5E"/>
                </a:solidFill>
                <a:latin typeface="Blender" pitchFamily="18" charset="-79"/>
                <a:cs typeface="Blender" pitchFamily="18" charset="-79"/>
              </a:rPr>
              <a:t>(אלפים ואחוז שינוי שנתי)</a:t>
            </a:r>
            <a:endParaRPr lang="x-none" dirty="0"/>
          </a:p>
        </p:txBody>
      </p:sp>
      <p:sp>
        <p:nvSpPr>
          <p:cNvPr id="44" name="מציין מיקום טקסט 5" descr="משנות ה-90' אוכלוסיית תל-אביב-יפו נמצאת במגמת עלייה&#10;" title="מגמה עיקרית באוכלוסייה"/>
          <p:cNvSpPr txBox="1">
            <a:spLocks/>
          </p:cNvSpPr>
          <p:nvPr/>
        </p:nvSpPr>
        <p:spPr>
          <a:xfrm>
            <a:off x="8785875" y="2780928"/>
            <a:ext cx="3358797" cy="792162"/>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sz="2000" dirty="0">
                <a:solidFill>
                  <a:schemeClr val="bg1"/>
                </a:solidFill>
                <a:latin typeface="Blender" pitchFamily="18" charset="-79"/>
                <a:cs typeface="Blender" pitchFamily="18" charset="-79"/>
              </a:rPr>
              <a:t>משנות ה-90' אוכלוסיית תל-אביב-יפו נמצאת במגמת עלייה</a:t>
            </a:r>
          </a:p>
        </p:txBody>
      </p:sp>
      <p:grpSp>
        <p:nvGrpSpPr>
          <p:cNvPr id="6" name="קבוצה 5" descr="גרף אוכלוסיית העיר לאורך זמן:&#10;מאמצע שנות ה-90' אוכלוסיית העיר נמצאת במגמת גידול עקבית. בסוף 2016 גודלה של אוכלוסיית העיר הגיע לשיא מאז היווסדות העיר - 438,820 תושבים.">
            <a:extLst>
              <a:ext uri="{FF2B5EF4-FFF2-40B4-BE49-F238E27FC236}">
                <a16:creationId xmlns:a16="http://schemas.microsoft.com/office/drawing/2014/main" xmlns="" id="{FF003F71-DC21-4F7E-A702-219017620FDA}"/>
              </a:ext>
            </a:extLst>
          </p:cNvPr>
          <p:cNvGrpSpPr/>
          <p:nvPr/>
        </p:nvGrpSpPr>
        <p:grpSpPr>
          <a:xfrm>
            <a:off x="0" y="1340768"/>
            <a:ext cx="8544471" cy="4366393"/>
            <a:chOff x="0" y="1340768"/>
            <a:chExt cx="8544471" cy="4366393"/>
          </a:xfrm>
        </p:grpSpPr>
        <p:grpSp>
          <p:nvGrpSpPr>
            <p:cNvPr id="5" name="קבוצה 4">
              <a:extLst>
                <a:ext uri="{FF2B5EF4-FFF2-40B4-BE49-F238E27FC236}">
                  <a16:creationId xmlns:a16="http://schemas.microsoft.com/office/drawing/2014/main" xmlns="" id="{610BEB43-CF83-4E54-B211-A24A349DF39F}"/>
                </a:ext>
              </a:extLst>
            </p:cNvPr>
            <p:cNvGrpSpPr/>
            <p:nvPr/>
          </p:nvGrpSpPr>
          <p:grpSpPr>
            <a:xfrm>
              <a:off x="839416" y="1700808"/>
              <a:ext cx="7705055" cy="3178290"/>
              <a:chOff x="839416" y="1700808"/>
              <a:chExt cx="7705055" cy="3178290"/>
            </a:xfrm>
          </p:grpSpPr>
          <p:cxnSp>
            <p:nvCxnSpPr>
              <p:cNvPr id="21" name="מחבר ישר 20">
                <a:extLst>
                  <a:ext uri="{FF2B5EF4-FFF2-40B4-BE49-F238E27FC236}">
                    <a16:creationId xmlns:a16="http://schemas.microsoft.com/office/drawing/2014/main" xmlns="" id="{6C3E6501-C6E6-4ED6-A3AD-B60E3782C9E1}"/>
                  </a:ext>
                </a:extLst>
              </p:cNvPr>
              <p:cNvCxnSpPr/>
              <p:nvPr/>
            </p:nvCxnSpPr>
            <p:spPr>
              <a:xfrm flipH="1" flipV="1">
                <a:off x="7259987" y="1700808"/>
                <a:ext cx="14808" cy="3178290"/>
              </a:xfrm>
              <a:prstGeom prst="line">
                <a:avLst/>
              </a:prstGeom>
              <a:ln w="12700" cap="sq">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4" name="Text Box 18">
                <a:extLst>
                  <a:ext uri="{FF2B5EF4-FFF2-40B4-BE49-F238E27FC236}">
                    <a16:creationId xmlns:a16="http://schemas.microsoft.com/office/drawing/2014/main" xmlns="" id="{9924D4AA-29B8-4519-9BE6-F167D1F402FD}"/>
                  </a:ext>
                </a:extLst>
              </p:cNvPr>
              <p:cNvSpPr txBox="1">
                <a:spLocks noChangeArrowheads="1"/>
              </p:cNvSpPr>
              <p:nvPr/>
            </p:nvSpPr>
            <p:spPr bwMode="auto">
              <a:xfrm>
                <a:off x="6528051" y="21176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0.1+</a:t>
                </a:r>
                <a:endParaRPr lang="en-US" sz="900" baseline="0" dirty="0">
                  <a:solidFill>
                    <a:srgbClr val="5E5E5E"/>
                  </a:solidFill>
                  <a:latin typeface="Arial" pitchFamily="34" charset="0"/>
                  <a:cs typeface="Arial" pitchFamily="34" charset="0"/>
                </a:endParaRPr>
              </a:p>
            </p:txBody>
          </p:sp>
          <p:sp>
            <p:nvSpPr>
              <p:cNvPr id="25" name="Text Box 18">
                <a:extLst>
                  <a:ext uri="{FF2B5EF4-FFF2-40B4-BE49-F238E27FC236}">
                    <a16:creationId xmlns:a16="http://schemas.microsoft.com/office/drawing/2014/main" xmlns="" id="{0C6A7973-2D93-4BE3-AD5E-47BCE779937A}"/>
                  </a:ext>
                </a:extLst>
              </p:cNvPr>
              <p:cNvSpPr txBox="1">
                <a:spLocks noChangeArrowheads="1"/>
              </p:cNvSpPr>
              <p:nvPr/>
            </p:nvSpPr>
            <p:spPr bwMode="auto">
              <a:xfrm>
                <a:off x="6816292" y="204561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sp>
            <p:nvSpPr>
              <p:cNvPr id="26" name="Text Box 18">
                <a:extLst>
                  <a:ext uri="{FF2B5EF4-FFF2-40B4-BE49-F238E27FC236}">
                    <a16:creationId xmlns:a16="http://schemas.microsoft.com/office/drawing/2014/main" xmlns="" id="{155889AF-D3BF-4E1E-9322-114C6910C91C}"/>
                  </a:ext>
                </a:extLst>
              </p:cNvPr>
              <p:cNvSpPr txBox="1">
                <a:spLocks noChangeArrowheads="1"/>
              </p:cNvSpPr>
              <p:nvPr/>
            </p:nvSpPr>
            <p:spPr bwMode="auto">
              <a:xfrm>
                <a:off x="7104126" y="206084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27" name="Text Box 18">
                <a:extLst>
                  <a:ext uri="{FF2B5EF4-FFF2-40B4-BE49-F238E27FC236}">
                    <a16:creationId xmlns:a16="http://schemas.microsoft.com/office/drawing/2014/main" xmlns="" id="{466CCBEA-3224-46A8-AD98-6FE4A732C18D}"/>
                  </a:ext>
                </a:extLst>
              </p:cNvPr>
              <p:cNvSpPr txBox="1">
                <a:spLocks noChangeArrowheads="1"/>
              </p:cNvSpPr>
              <p:nvPr/>
            </p:nvSpPr>
            <p:spPr bwMode="auto">
              <a:xfrm>
                <a:off x="5951800" y="222378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28" name="Text Box 18">
                <a:extLst>
                  <a:ext uri="{FF2B5EF4-FFF2-40B4-BE49-F238E27FC236}">
                    <a16:creationId xmlns:a16="http://schemas.microsoft.com/office/drawing/2014/main" xmlns="" id="{B279BD6A-FE9F-4A2E-A520-95CF3B328CE0}"/>
                  </a:ext>
                </a:extLst>
              </p:cNvPr>
              <p:cNvSpPr txBox="1">
                <a:spLocks noChangeArrowheads="1"/>
              </p:cNvSpPr>
              <p:nvPr/>
            </p:nvSpPr>
            <p:spPr bwMode="auto">
              <a:xfrm>
                <a:off x="5663968" y="230691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2.2+</a:t>
                </a:r>
                <a:endParaRPr lang="en-US" sz="900" baseline="0" dirty="0">
                  <a:solidFill>
                    <a:srgbClr val="5E5E5E"/>
                  </a:solidFill>
                  <a:latin typeface="Arial" pitchFamily="34" charset="0"/>
                  <a:cs typeface="Arial" pitchFamily="34" charset="0"/>
                </a:endParaRPr>
              </a:p>
            </p:txBody>
          </p:sp>
          <p:sp>
            <p:nvSpPr>
              <p:cNvPr id="29" name="Text Box 18">
                <a:extLst>
                  <a:ext uri="{FF2B5EF4-FFF2-40B4-BE49-F238E27FC236}">
                    <a16:creationId xmlns:a16="http://schemas.microsoft.com/office/drawing/2014/main" xmlns="" id="{7446A960-02BD-4EBE-A75E-0BF876F9ED10}"/>
                  </a:ext>
                </a:extLst>
              </p:cNvPr>
              <p:cNvSpPr txBox="1">
                <a:spLocks noChangeArrowheads="1"/>
              </p:cNvSpPr>
              <p:nvPr/>
            </p:nvSpPr>
            <p:spPr bwMode="auto">
              <a:xfrm>
                <a:off x="5375934" y="23968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0.4+</a:t>
                </a:r>
                <a:endParaRPr lang="en-US" sz="900" baseline="0" dirty="0">
                  <a:solidFill>
                    <a:srgbClr val="5E5E5E"/>
                  </a:solidFill>
                  <a:latin typeface="Arial" pitchFamily="34" charset="0"/>
                  <a:cs typeface="Arial" pitchFamily="34" charset="0"/>
                </a:endParaRPr>
              </a:p>
            </p:txBody>
          </p:sp>
          <p:sp>
            <p:nvSpPr>
              <p:cNvPr id="30" name="Text Box 18">
                <a:extLst>
                  <a:ext uri="{FF2B5EF4-FFF2-40B4-BE49-F238E27FC236}">
                    <a16:creationId xmlns:a16="http://schemas.microsoft.com/office/drawing/2014/main" xmlns="" id="{3045E11A-FEED-43C9-AC5A-DB0D5CB57EFE}"/>
                  </a:ext>
                </a:extLst>
              </p:cNvPr>
              <p:cNvSpPr txBox="1">
                <a:spLocks noChangeArrowheads="1"/>
              </p:cNvSpPr>
              <p:nvPr/>
            </p:nvSpPr>
            <p:spPr bwMode="auto">
              <a:xfrm>
                <a:off x="5087904" y="24509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1" name="Text Box 18">
                <a:extLst>
                  <a:ext uri="{FF2B5EF4-FFF2-40B4-BE49-F238E27FC236}">
                    <a16:creationId xmlns:a16="http://schemas.microsoft.com/office/drawing/2014/main" xmlns="" id="{0801FFA0-0DE1-41EF-9E9B-A13A1E4F0006}"/>
                  </a:ext>
                </a:extLst>
              </p:cNvPr>
              <p:cNvSpPr txBox="1">
                <a:spLocks noChangeArrowheads="1"/>
              </p:cNvSpPr>
              <p:nvPr/>
            </p:nvSpPr>
            <p:spPr bwMode="auto">
              <a:xfrm>
                <a:off x="4511840" y="249289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0.3+</a:t>
                </a:r>
                <a:endParaRPr lang="en-US" sz="900" baseline="0" dirty="0">
                  <a:solidFill>
                    <a:srgbClr val="5E5E5E"/>
                  </a:solidFill>
                  <a:latin typeface="Arial" pitchFamily="34" charset="0"/>
                  <a:cs typeface="Arial" pitchFamily="34" charset="0"/>
                </a:endParaRPr>
              </a:p>
            </p:txBody>
          </p:sp>
          <p:sp>
            <p:nvSpPr>
              <p:cNvPr id="32" name="Text Box 18">
                <a:extLst>
                  <a:ext uri="{FF2B5EF4-FFF2-40B4-BE49-F238E27FC236}">
                    <a16:creationId xmlns:a16="http://schemas.microsoft.com/office/drawing/2014/main" xmlns="" id="{89F41F39-43E3-48D9-86E1-48E1D29EAA8A}"/>
                  </a:ext>
                </a:extLst>
              </p:cNvPr>
              <p:cNvSpPr txBox="1">
                <a:spLocks noChangeArrowheads="1"/>
              </p:cNvSpPr>
              <p:nvPr/>
            </p:nvSpPr>
            <p:spPr bwMode="auto">
              <a:xfrm>
                <a:off x="4799872" y="2492895"/>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33" name="Text Box 18">
                <a:extLst>
                  <a:ext uri="{FF2B5EF4-FFF2-40B4-BE49-F238E27FC236}">
                    <a16:creationId xmlns:a16="http://schemas.microsoft.com/office/drawing/2014/main" xmlns="" id="{F39BCBB9-A5FB-40E6-96D2-016F7312CD9D}"/>
                  </a:ext>
                </a:extLst>
              </p:cNvPr>
              <p:cNvSpPr txBox="1">
                <a:spLocks noChangeArrowheads="1"/>
              </p:cNvSpPr>
              <p:nvPr/>
            </p:nvSpPr>
            <p:spPr bwMode="auto">
              <a:xfrm>
                <a:off x="4007584"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34" name="Text Box 18">
                <a:extLst>
                  <a:ext uri="{FF2B5EF4-FFF2-40B4-BE49-F238E27FC236}">
                    <a16:creationId xmlns:a16="http://schemas.microsoft.com/office/drawing/2014/main" xmlns="" id="{7513E3B6-4ABC-48AA-8682-7C6332369ADD}"/>
                  </a:ext>
                </a:extLst>
              </p:cNvPr>
              <p:cNvSpPr txBox="1">
                <a:spLocks noChangeArrowheads="1"/>
              </p:cNvSpPr>
              <p:nvPr/>
            </p:nvSpPr>
            <p:spPr bwMode="auto">
              <a:xfrm>
                <a:off x="3676909"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5" name="Text Box 18">
                <a:extLst>
                  <a:ext uri="{FF2B5EF4-FFF2-40B4-BE49-F238E27FC236}">
                    <a16:creationId xmlns:a16="http://schemas.microsoft.com/office/drawing/2014/main" xmlns="" id="{A955824E-85FF-4209-8A9A-9EAD0742867A}"/>
                  </a:ext>
                </a:extLst>
              </p:cNvPr>
              <p:cNvSpPr txBox="1">
                <a:spLocks noChangeArrowheads="1"/>
              </p:cNvSpPr>
              <p:nvPr/>
            </p:nvSpPr>
            <p:spPr bwMode="auto">
              <a:xfrm>
                <a:off x="3388778" y="25123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5.5+</a:t>
                </a:r>
                <a:endParaRPr lang="en-US" sz="900" baseline="0" dirty="0">
                  <a:solidFill>
                    <a:srgbClr val="5E5E5E"/>
                  </a:solidFill>
                  <a:latin typeface="Arial" pitchFamily="34" charset="0"/>
                  <a:cs typeface="Arial" pitchFamily="34" charset="0"/>
                </a:endParaRPr>
              </a:p>
            </p:txBody>
          </p:sp>
          <p:sp>
            <p:nvSpPr>
              <p:cNvPr id="36" name="Text Box 18">
                <a:extLst>
                  <a:ext uri="{FF2B5EF4-FFF2-40B4-BE49-F238E27FC236}">
                    <a16:creationId xmlns:a16="http://schemas.microsoft.com/office/drawing/2014/main" xmlns="" id="{C8C3CF40-033E-4C1C-97BF-189A0B979AAA}"/>
                  </a:ext>
                </a:extLst>
              </p:cNvPr>
              <p:cNvSpPr txBox="1">
                <a:spLocks noChangeArrowheads="1"/>
              </p:cNvSpPr>
              <p:nvPr/>
            </p:nvSpPr>
            <p:spPr bwMode="auto">
              <a:xfrm>
                <a:off x="3143871" y="266403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0.5-</a:t>
                </a:r>
                <a:endParaRPr lang="en-US" sz="900" baseline="0" dirty="0">
                  <a:solidFill>
                    <a:srgbClr val="5E5E5E"/>
                  </a:solidFill>
                  <a:latin typeface="Arial" pitchFamily="34" charset="0"/>
                  <a:cs typeface="Arial" pitchFamily="34" charset="0"/>
                </a:endParaRPr>
              </a:p>
            </p:txBody>
          </p:sp>
          <p:sp>
            <p:nvSpPr>
              <p:cNvPr id="37" name="Text Box 18">
                <a:extLst>
                  <a:ext uri="{FF2B5EF4-FFF2-40B4-BE49-F238E27FC236}">
                    <a16:creationId xmlns:a16="http://schemas.microsoft.com/office/drawing/2014/main" xmlns="" id="{DAD018CA-21FA-4DFA-96AE-5B8F25BA1037}"/>
                  </a:ext>
                </a:extLst>
              </p:cNvPr>
              <p:cNvSpPr txBox="1">
                <a:spLocks noChangeArrowheads="1"/>
              </p:cNvSpPr>
              <p:nvPr/>
            </p:nvSpPr>
            <p:spPr bwMode="auto">
              <a:xfrm>
                <a:off x="2855753" y="265172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40" name="Text Box 18">
                <a:extLst>
                  <a:ext uri="{FF2B5EF4-FFF2-40B4-BE49-F238E27FC236}">
                    <a16:creationId xmlns:a16="http://schemas.microsoft.com/office/drawing/2014/main" xmlns="" id="{F269CD1A-0875-4EB3-81E0-DA14BF5CE137}"/>
                  </a:ext>
                </a:extLst>
              </p:cNvPr>
              <p:cNvSpPr txBox="1">
                <a:spLocks noChangeArrowheads="1"/>
              </p:cNvSpPr>
              <p:nvPr/>
            </p:nvSpPr>
            <p:spPr bwMode="auto">
              <a:xfrm>
                <a:off x="2567622" y="263535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41" name="Text Box 18">
                <a:extLst>
                  <a:ext uri="{FF2B5EF4-FFF2-40B4-BE49-F238E27FC236}">
                    <a16:creationId xmlns:a16="http://schemas.microsoft.com/office/drawing/2014/main" xmlns="" id="{6188FBC3-C42E-4649-B624-C50ED6F1C678}"/>
                  </a:ext>
                </a:extLst>
              </p:cNvPr>
              <p:cNvSpPr txBox="1">
                <a:spLocks noChangeArrowheads="1"/>
              </p:cNvSpPr>
              <p:nvPr/>
            </p:nvSpPr>
            <p:spPr bwMode="auto">
              <a:xfrm>
                <a:off x="1992932" y="2603774"/>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1.2-</a:t>
                </a:r>
                <a:endParaRPr lang="en-US" sz="900" baseline="0" dirty="0">
                  <a:solidFill>
                    <a:srgbClr val="5E5E5E"/>
                  </a:solidFill>
                  <a:latin typeface="Arial" pitchFamily="34" charset="0"/>
                  <a:cs typeface="Arial" pitchFamily="34" charset="0"/>
                </a:endParaRPr>
              </a:p>
            </p:txBody>
          </p:sp>
          <p:sp>
            <p:nvSpPr>
              <p:cNvPr id="42" name="Text Box 18">
                <a:extLst>
                  <a:ext uri="{FF2B5EF4-FFF2-40B4-BE49-F238E27FC236}">
                    <a16:creationId xmlns:a16="http://schemas.microsoft.com/office/drawing/2014/main" xmlns="" id="{F723B542-293C-4332-8FDD-C2558DACB1F7}"/>
                  </a:ext>
                </a:extLst>
              </p:cNvPr>
              <p:cNvSpPr txBox="1">
                <a:spLocks noChangeArrowheads="1"/>
              </p:cNvSpPr>
              <p:nvPr/>
            </p:nvSpPr>
            <p:spPr bwMode="auto">
              <a:xfrm>
                <a:off x="1703328" y="257971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FFFFFF">
                        <a:lumMod val="50000"/>
                      </a:srgbClr>
                    </a:solidFill>
                    <a:latin typeface="Arial" pitchFamily="34" charset="0"/>
                    <a:cs typeface="Arial" pitchFamily="34" charset="0"/>
                  </a:rPr>
                  <a:t>0.4-</a:t>
                </a:r>
                <a:endParaRPr lang="en-US" sz="900" baseline="0" dirty="0">
                  <a:solidFill>
                    <a:srgbClr val="FFFFFF">
                      <a:lumMod val="50000"/>
                    </a:srgbClr>
                  </a:solidFill>
                  <a:latin typeface="Arial" pitchFamily="34" charset="0"/>
                  <a:cs typeface="Arial" pitchFamily="34" charset="0"/>
                </a:endParaRPr>
              </a:p>
            </p:txBody>
          </p:sp>
          <p:sp>
            <p:nvSpPr>
              <p:cNvPr id="45" name="Text Box 18">
                <a:extLst>
                  <a:ext uri="{FF2B5EF4-FFF2-40B4-BE49-F238E27FC236}">
                    <a16:creationId xmlns:a16="http://schemas.microsoft.com/office/drawing/2014/main" xmlns="" id="{5D0003F8-E1D7-4563-B2D9-F73BAE59EF3D}"/>
                  </a:ext>
                </a:extLst>
              </p:cNvPr>
              <p:cNvSpPr txBox="1">
                <a:spLocks noChangeArrowheads="1"/>
              </p:cNvSpPr>
              <p:nvPr/>
            </p:nvSpPr>
            <p:spPr bwMode="auto">
              <a:xfrm>
                <a:off x="1413692" y="2532423"/>
                <a:ext cx="577851"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46" name="Text Box 18">
                <a:extLst>
                  <a:ext uri="{FF2B5EF4-FFF2-40B4-BE49-F238E27FC236}">
                    <a16:creationId xmlns:a16="http://schemas.microsoft.com/office/drawing/2014/main" xmlns="" id="{6702A71B-FC8A-40C3-81B0-8BBFD01E413A}"/>
                  </a:ext>
                </a:extLst>
              </p:cNvPr>
              <p:cNvSpPr txBox="1">
                <a:spLocks noChangeArrowheads="1"/>
              </p:cNvSpPr>
              <p:nvPr/>
            </p:nvSpPr>
            <p:spPr bwMode="auto">
              <a:xfrm>
                <a:off x="1127264" y="247853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47" name="Text Box 18">
                <a:extLst>
                  <a:ext uri="{FF2B5EF4-FFF2-40B4-BE49-F238E27FC236}">
                    <a16:creationId xmlns:a16="http://schemas.microsoft.com/office/drawing/2014/main" xmlns="" id="{7C109947-42F9-43C5-BA22-279ED85ACF47}"/>
                  </a:ext>
                </a:extLst>
              </p:cNvPr>
              <p:cNvSpPr txBox="1">
                <a:spLocks noChangeArrowheads="1"/>
              </p:cNvSpPr>
              <p:nvPr/>
            </p:nvSpPr>
            <p:spPr bwMode="auto">
              <a:xfrm>
                <a:off x="839416" y="2394649"/>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1.3-</a:t>
                </a:r>
                <a:endParaRPr lang="en-US" sz="900" baseline="0" dirty="0">
                  <a:solidFill>
                    <a:srgbClr val="5E5E5E"/>
                  </a:solidFill>
                  <a:latin typeface="Arial" pitchFamily="34" charset="0"/>
                  <a:cs typeface="Arial" pitchFamily="34" charset="0"/>
                </a:endParaRPr>
              </a:p>
            </p:txBody>
          </p:sp>
          <p:sp>
            <p:nvSpPr>
              <p:cNvPr id="48" name="Text Box 18">
                <a:extLst>
                  <a:ext uri="{FF2B5EF4-FFF2-40B4-BE49-F238E27FC236}">
                    <a16:creationId xmlns:a16="http://schemas.microsoft.com/office/drawing/2014/main" xmlns="" id="{8E9EDCFC-8986-4CBE-A396-5719DA3BB6CA}"/>
                  </a:ext>
                </a:extLst>
              </p:cNvPr>
              <p:cNvSpPr txBox="1">
                <a:spLocks noChangeArrowheads="1"/>
              </p:cNvSpPr>
              <p:nvPr/>
            </p:nvSpPr>
            <p:spPr bwMode="auto">
              <a:xfrm>
                <a:off x="7391960" y="198884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1.8+</a:t>
                </a:r>
                <a:endParaRPr lang="en-US" sz="900" baseline="0" dirty="0">
                  <a:solidFill>
                    <a:srgbClr val="5E5E5E"/>
                  </a:solidFill>
                  <a:latin typeface="Arial" pitchFamily="34" charset="0"/>
                  <a:cs typeface="Arial" pitchFamily="34" charset="0"/>
                </a:endParaRPr>
              </a:p>
            </p:txBody>
          </p:sp>
          <p:sp>
            <p:nvSpPr>
              <p:cNvPr id="49" name="Text Box 18">
                <a:extLst>
                  <a:ext uri="{FF2B5EF4-FFF2-40B4-BE49-F238E27FC236}">
                    <a16:creationId xmlns:a16="http://schemas.microsoft.com/office/drawing/2014/main" xmlns="" id="{200CF6C8-C09C-4239-B8CF-5DD95C14F103}"/>
                  </a:ext>
                </a:extLst>
              </p:cNvPr>
              <p:cNvSpPr txBox="1">
                <a:spLocks noChangeArrowheads="1"/>
              </p:cNvSpPr>
              <p:nvPr/>
            </p:nvSpPr>
            <p:spPr bwMode="auto">
              <a:xfrm>
                <a:off x="7679992" y="198884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1.6+</a:t>
                </a:r>
                <a:endParaRPr lang="en-US" sz="900" baseline="0" dirty="0">
                  <a:solidFill>
                    <a:srgbClr val="5E5E5E"/>
                  </a:solidFill>
                  <a:latin typeface="Arial" pitchFamily="34" charset="0"/>
                  <a:cs typeface="Arial" pitchFamily="34" charset="0"/>
                </a:endParaRPr>
              </a:p>
            </p:txBody>
          </p:sp>
          <p:sp>
            <p:nvSpPr>
              <p:cNvPr id="23" name="Text Box 18">
                <a:extLst>
                  <a:ext uri="{FF2B5EF4-FFF2-40B4-BE49-F238E27FC236}">
                    <a16:creationId xmlns:a16="http://schemas.microsoft.com/office/drawing/2014/main" xmlns="" id="{592A747E-7F8A-4FE7-8C9E-26F12FF585F8}"/>
                  </a:ext>
                </a:extLst>
              </p:cNvPr>
              <p:cNvSpPr txBox="1">
                <a:spLocks noChangeArrowheads="1"/>
              </p:cNvSpPr>
              <p:nvPr/>
            </p:nvSpPr>
            <p:spPr bwMode="auto">
              <a:xfrm>
                <a:off x="7968208" y="190202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grpSp>
        <p:graphicFrame>
          <p:nvGraphicFramePr>
            <p:cNvPr id="18" name="תרשים 17" descr="שינוי גודל אוכלוסיית העיר באז שנת 1961." title="אוכלוסיית העיר לאורך זמן">
              <a:extLst>
                <a:ext uri="{FF2B5EF4-FFF2-40B4-BE49-F238E27FC236}">
                  <a16:creationId xmlns:a16="http://schemas.microsoft.com/office/drawing/2014/main" xmlns="" id="{313DCC06-AF9E-4554-9CE4-E071D28C563B}"/>
                </a:ext>
              </a:extLst>
            </p:cNvPr>
            <p:cNvGraphicFramePr/>
            <p:nvPr>
              <p:extLst>
                <p:ext uri="{D42A27DB-BD31-4B8C-83A1-F6EECF244321}">
                  <p14:modId xmlns:p14="http://schemas.microsoft.com/office/powerpoint/2010/main" val="3266251927"/>
                </p:ext>
              </p:extLst>
            </p:nvPr>
          </p:nvGraphicFramePr>
          <p:xfrm>
            <a:off x="0" y="1340768"/>
            <a:ext cx="8544272" cy="4366393"/>
          </p:xfrm>
          <a:graphic>
            <a:graphicData uri="http://schemas.openxmlformats.org/drawingml/2006/chart">
              <c:chart xmlns:c="http://schemas.openxmlformats.org/drawingml/2006/chart" xmlns:r="http://schemas.openxmlformats.org/officeDocument/2006/relationships" r:id="rId4"/>
            </a:graphicData>
          </a:graphic>
        </p:graphicFrame>
      </p:grpSp>
      <p:sp>
        <p:nvSpPr>
          <p:cNvPr id="43" name="מציין מיקום טקסט 5"/>
          <p:cNvSpPr>
            <a:spLocks noGrp="1"/>
          </p:cNvSpPr>
          <p:nvPr>
            <p:ph type="body" sz="quarter" idx="16"/>
          </p:nvPr>
        </p:nvSpPr>
        <p:spPr>
          <a:xfrm>
            <a:off x="695400" y="5805190"/>
            <a:ext cx="7367682" cy="792162"/>
          </a:xfrm>
        </p:spPr>
        <p:txBody>
          <a:bodyPr/>
          <a:lstStyle/>
          <a:p>
            <a:pPr marL="447675" indent="-447675" algn="just"/>
            <a:r>
              <a:rPr lang="he-IL" altLang="he-IL" sz="1200" dirty="0">
                <a:solidFill>
                  <a:srgbClr val="5E5E5E"/>
                </a:solidFill>
                <a:latin typeface="Arial" pitchFamily="34" charset="0"/>
                <a:cs typeface="Arial" pitchFamily="34" charset="0"/>
              </a:rPr>
              <a:t>הערה: </a:t>
            </a:r>
            <a:r>
              <a:rPr lang="he-IL" altLang="he-IL" sz="1200" b="0" dirty="0">
                <a:solidFill>
                  <a:srgbClr val="5E5E5E"/>
                </a:solidFill>
                <a:latin typeface="Arial" pitchFamily="34" charset="0"/>
                <a:cs typeface="Arial" pitchFamily="34" charset="0"/>
              </a:rPr>
              <a:t>הנתונים אינם כוללים את האוכלוסייה הזרה בעיר (עובדים זרים חוקיים ולא חוקיים, מסתננים/מבקשי מקלט ופליטים). </a:t>
            </a:r>
            <a:r>
              <a:rPr lang="he-IL" altLang="he-IL" sz="1200" b="0" dirty="0">
                <a:solidFill>
                  <a:srgbClr val="5E5E5E"/>
                </a:solidFill>
                <a:ea typeface="Tahoma (Hebrew)"/>
              </a:rPr>
              <a:t>התרשים מציג את נתוני האוכלוסייה בקפיצות של שנתיים עד שנת 2012. התרשים מציג גם את אחוז הגידול השנתי בכל שנה לעומת השנה הקודמת.</a:t>
            </a:r>
            <a:endParaRPr lang="he-IL" sz="1200" b="0" dirty="0">
              <a:solidFill>
                <a:srgbClr val="5E5E5E"/>
              </a:solidFill>
            </a:endParaRPr>
          </a:p>
        </p:txBody>
      </p:sp>
      <p:sp>
        <p:nvSpPr>
          <p:cNvPr id="39" name="מציין מיקום תוכן 5" descr="מקור הנתונים: הלשכה המרכזית לסטטיסטיקה, שנתון סטטיסטי לישראל, 2017 &#10;" title="מקור הנתונים"/>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4" name="TextBox 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56"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1</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107889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47B24AD5-6A17-405C-BF23-DB5F069B69DE}"/>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21F22E9F-1504-4152-9B10-6DCAA5D792FD}"/>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48505" y="260648"/>
            <a:ext cx="10020769" cy="503739"/>
          </a:xfrm>
        </p:spPr>
        <p:txBody>
          <a:bodyPr/>
          <a:lstStyle/>
          <a:p>
            <a:r>
              <a:rPr lang="he-IL" sz="3200" dirty="0">
                <a:solidFill>
                  <a:srgbClr val="5E5E5E"/>
                </a:solidFill>
                <a:ea typeface="+mn-ea"/>
                <a:cs typeface="Blender" pitchFamily="18" charset="-79"/>
              </a:rPr>
              <a:t>הוצאות כספיות של משקי בית</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(2015)</a:t>
            </a:r>
          </a:p>
        </p:txBody>
      </p:sp>
      <p:sp>
        <p:nvSpPr>
          <p:cNvPr id="11" name="מציין מיקום תוכן 3"/>
          <p:cNvSpPr>
            <a:spLocks noGrp="1"/>
          </p:cNvSpPr>
          <p:nvPr>
            <p:ph sz="quarter" idx="14"/>
          </p:nvPr>
        </p:nvSpPr>
        <p:spPr>
          <a:xfrm>
            <a:off x="8755779" y="2709738"/>
            <a:ext cx="3460901" cy="503238"/>
          </a:xfrm>
        </p:spPr>
        <p:txBody>
          <a:bodyPr/>
          <a:lstStyle/>
          <a:p>
            <a:r>
              <a:rPr lang="he-IL" sz="2000" dirty="0">
                <a:solidFill>
                  <a:schemeClr val="bg1"/>
                </a:solidFill>
                <a:cs typeface="Blender" pitchFamily="18" charset="-79"/>
              </a:rPr>
              <a:t>ההוצאה הכוללת לתצרוכת לנפש סטנדרטית* בתל-אביב-יפו גבוהה כמעט ב-50% מהנתון המקביל בישראל.</a:t>
            </a:r>
          </a:p>
          <a:p>
            <a:endParaRPr lang="he-IL" dirty="0"/>
          </a:p>
        </p:txBody>
      </p:sp>
      <p:graphicFrame>
        <p:nvGraphicFramePr>
          <p:cNvPr id="13" name="מציין מיקום של טבלה 7" title="הוצאות כספיות של משקי בית בשלוש הערים הגדולות ובישראל"/>
          <p:cNvGraphicFramePr>
            <a:graphicFrameLocks/>
          </p:cNvGraphicFramePr>
          <p:nvPr>
            <p:extLst>
              <p:ext uri="{D42A27DB-BD31-4B8C-83A1-F6EECF244321}">
                <p14:modId xmlns:p14="http://schemas.microsoft.com/office/powerpoint/2010/main" val="2538782885"/>
              </p:ext>
            </p:extLst>
          </p:nvPr>
        </p:nvGraphicFramePr>
        <p:xfrm>
          <a:off x="307815" y="2204864"/>
          <a:ext cx="8150620" cy="2680262"/>
        </p:xfrm>
        <a:graphic>
          <a:graphicData uri="http://schemas.openxmlformats.org/drawingml/2006/table">
            <a:tbl>
              <a:tblPr rtl="1" firstRow="1" bandRow="1">
                <a:tableStyleId>{073A0DAA-6AF3-43AB-8588-CEC1D06C72B9}</a:tableStyleId>
              </a:tblPr>
              <a:tblGrid>
                <a:gridCol w="2772000">
                  <a:extLst>
                    <a:ext uri="{9D8B030D-6E8A-4147-A177-3AD203B41FA5}">
                      <a16:colId xmlns:a16="http://schemas.microsoft.com/office/drawing/2014/main" xmlns="" val="20000"/>
                    </a:ext>
                  </a:extLst>
                </a:gridCol>
                <a:gridCol w="1344655">
                  <a:extLst>
                    <a:ext uri="{9D8B030D-6E8A-4147-A177-3AD203B41FA5}">
                      <a16:colId xmlns:a16="http://schemas.microsoft.com/office/drawing/2014/main" xmlns="" val="20001"/>
                    </a:ext>
                  </a:extLst>
                </a:gridCol>
                <a:gridCol w="1344655">
                  <a:extLst>
                    <a:ext uri="{9D8B030D-6E8A-4147-A177-3AD203B41FA5}">
                      <a16:colId xmlns:a16="http://schemas.microsoft.com/office/drawing/2014/main" xmlns="" val="20002"/>
                    </a:ext>
                  </a:extLst>
                </a:gridCol>
                <a:gridCol w="1344655">
                  <a:extLst>
                    <a:ext uri="{9D8B030D-6E8A-4147-A177-3AD203B41FA5}">
                      <a16:colId xmlns:a16="http://schemas.microsoft.com/office/drawing/2014/main" xmlns="" val="20003"/>
                    </a:ext>
                  </a:extLst>
                </a:gridCol>
                <a:gridCol w="1344655">
                  <a:extLst>
                    <a:ext uri="{9D8B030D-6E8A-4147-A177-3AD203B41FA5}">
                      <a16:colId xmlns:a16="http://schemas.microsoft.com/office/drawing/2014/main" xmlns=""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xmlns="" val="10000"/>
                  </a:ext>
                </a:extLst>
              </a:tr>
              <a:tr h="893126">
                <a:tc>
                  <a:txBody>
                    <a:bodyPr/>
                    <a:lstStyle/>
                    <a:p>
                      <a:pPr algn="r" rtl="1"/>
                      <a:r>
                        <a:rPr lang="he-IL" sz="1600" b="1" strike="noStrike" dirty="0"/>
                        <a:t>הוצאה חודשית כוללת לתצרוכת למשק בית (ש"ח)</a:t>
                      </a:r>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17,711</a:t>
                      </a:r>
                      <a:r>
                        <a:rPr lang="en-US" altLang="he-IL" sz="1800" strike="noStrike" kern="1200" dirty="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(115%)</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13,423</a:t>
                      </a: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(87%)</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12,253</a:t>
                      </a:r>
                    </a:p>
                    <a:p>
                      <a:pPr algn="ctr" rtl="1"/>
                      <a:endParaRPr lang="he-IL" sz="1400" b="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(80%)</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15,407</a:t>
                      </a:r>
                      <a:endParaRPr 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001"/>
                  </a:ext>
                </a:extLst>
              </a:tr>
              <a:tr h="954427">
                <a:tc>
                  <a:txBody>
                    <a:bodyPr/>
                    <a:lstStyle/>
                    <a:p>
                      <a:pPr algn="r" rtl="1"/>
                      <a:r>
                        <a:rPr lang="he-IL" altLang="he-IL" sz="1600" b="1" kern="1200" dirty="0">
                          <a:solidFill>
                            <a:schemeClr val="dk1"/>
                          </a:solidFill>
                          <a:latin typeface="+mn-lt"/>
                          <a:ea typeface="+mn-ea"/>
                          <a:cs typeface="+mn-cs"/>
                        </a:rPr>
                        <a:t>הוצאה חודשית כוללת לתצרוכת לנפש סטנדרטית </a:t>
                      </a:r>
                      <a:r>
                        <a:rPr lang="he-IL" sz="1600" b="1" dirty="0"/>
                        <a:t>(ש"ח)*</a:t>
                      </a:r>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8,489</a:t>
                      </a:r>
                    </a:p>
                    <a:p>
                      <a:pPr algn="ctr" rtl="1"/>
                      <a:endParaRPr lang="he-IL" sz="1800" strike="sngStrike" kern="1200" dirty="0">
                        <a:solidFill>
                          <a:schemeClr val="tx1"/>
                        </a:solidFill>
                        <a:latin typeface="+mn-lt"/>
                        <a:ea typeface="+mn-ea"/>
                        <a:cs typeface="+mn-cs"/>
                      </a:endParaRPr>
                    </a:p>
                    <a:p>
                      <a:pPr algn="ctr" rtl="1"/>
                      <a:r>
                        <a:rPr lang="he-IL" sz="1400" b="0" strike="noStrike" kern="1200" dirty="0">
                          <a:solidFill>
                            <a:srgbClr val="5E5E5E"/>
                          </a:solidFill>
                          <a:latin typeface="+mn-lt"/>
                          <a:ea typeface="+mn-ea"/>
                          <a:cs typeface="+mn-cs"/>
                        </a:rPr>
                        <a:t>(149%)</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4,448</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a:solidFill>
                            <a:srgbClr val="5E5E5E"/>
                          </a:solidFill>
                          <a:latin typeface="+mn-lt"/>
                          <a:ea typeface="+mn-ea"/>
                          <a:cs typeface="+mn-cs"/>
                        </a:rPr>
                        <a:t>(78%)</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5,628</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a:solidFill>
                            <a:srgbClr val="5E5E5E"/>
                          </a:solidFill>
                          <a:effectLst/>
                          <a:latin typeface="+mn-lt"/>
                          <a:ea typeface="+mn-ea"/>
                          <a:cs typeface="+mn-cs"/>
                        </a:rPr>
                        <a:t>(99%)</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5,692</a:t>
                      </a:r>
                    </a:p>
                  </a:txBody>
                  <a:tcP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8" name="מלבן 17"/>
          <p:cNvSpPr/>
          <p:nvPr/>
        </p:nvSpPr>
        <p:spPr>
          <a:xfrm>
            <a:off x="119340" y="5013184"/>
            <a:ext cx="8424935" cy="830997"/>
          </a:xfrm>
          <a:prstGeom prst="rect">
            <a:avLst/>
          </a:prstGeom>
        </p:spPr>
        <p:txBody>
          <a:bodyPr wrap="square">
            <a:spAutoFit/>
          </a:bodyPr>
          <a:lstStyle/>
          <a:p>
            <a:pPr marL="180975" indent="-138113"/>
            <a:r>
              <a:rPr lang="he-IL" altLang="he-IL" sz="1200" dirty="0">
                <a:solidFill>
                  <a:srgbClr val="5E5E5E"/>
                </a:solidFill>
                <a:latin typeface="Arial" pitchFamily="34" charset="0"/>
                <a:cs typeface="Arial" pitchFamily="34" charset="0"/>
              </a:rPr>
              <a:t>* </a:t>
            </a:r>
            <a:r>
              <a:rPr lang="he-IL" sz="1200" dirty="0">
                <a:solidFill>
                  <a:srgbClr val="5E5E5E"/>
                </a:solidFill>
              </a:rPr>
              <a:t>על מנת ליצור בסיס להשוואת רמת החיים של משקי בית בעלי מספר נפשות שונה, נהוג </a:t>
            </a:r>
            <a:r>
              <a:rPr lang="he-IL" sz="1200" dirty="0" err="1">
                <a:solidFill>
                  <a:srgbClr val="5E5E5E"/>
                </a:solidFill>
              </a:rPr>
              <a:t>להשוותם</a:t>
            </a:r>
            <a:r>
              <a:rPr lang="he-IL" sz="1200" dirty="0">
                <a:solidFill>
                  <a:srgbClr val="5E5E5E"/>
                </a:solidFill>
              </a:rPr>
              <a:t> לפי הכנסה לנפש, לפי ההנחה שלכל נפש נוספת במשק הבית יש השפעה שולית פוחתת על הוצאות משק הבית. נפש סטנדרטית היא מושג המחושב לצורך זה.</a:t>
            </a:r>
          </a:p>
          <a:p>
            <a:pPr marL="180975"/>
            <a:r>
              <a:rPr lang="he-IL" sz="1200" dirty="0">
                <a:solidFill>
                  <a:srgbClr val="5E5E5E"/>
                </a:solidFill>
              </a:rPr>
              <a:t>במעבר למושג נפש סטנדרטית ההוצאה החודשית לתצרוכת ביחס לישראל (149%) גדלה משמעותית לעומת ההוצאה החודשית לתצרוכת משק בית ביחס לישראל (115%) משום שבתל-אביב-יפו גודל משק הבית קטן משמעותית מזה שבישראל (ראו שקף 17 לעייל). </a:t>
            </a:r>
          </a:p>
        </p:txBody>
      </p:sp>
      <p:sp>
        <p:nvSpPr>
          <p:cNvPr id="9"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2015</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19</a:t>
            </a:r>
          </a:p>
        </p:txBody>
      </p:sp>
    </p:spTree>
    <p:extLst>
      <p:ext uri="{BB962C8B-B14F-4D97-AF65-F5344CB8AC3E}">
        <p14:creationId xmlns:p14="http://schemas.microsoft.com/office/powerpoint/2010/main" val="212089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0630AF0E-5DB5-4639-9914-741891D56BE9}"/>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CBEEC999-B486-4B3A-BC32-DD07FE59BC7A}"/>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36537" y="332973"/>
            <a:ext cx="10020769" cy="503739"/>
          </a:xfrm>
        </p:spPr>
        <p:txBody>
          <a:bodyPr/>
          <a:lstStyle/>
          <a:p>
            <a:r>
              <a:rPr lang="he-IL" sz="3200" dirty="0">
                <a:solidFill>
                  <a:srgbClr val="5E5E5E"/>
                </a:solidFill>
                <a:ea typeface="+mn-ea"/>
                <a:cs typeface="Blender" pitchFamily="18" charset="-79"/>
              </a:rPr>
              <a:t>אחוז משקי הבית מתחת לקו העוני</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כאחוז מכלל משקי הבית בתל-אביב-יפו</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ובישראל</a:t>
            </a:r>
          </a:p>
        </p:txBody>
      </p:sp>
      <p:sp>
        <p:nvSpPr>
          <p:cNvPr id="10" name="מציין מיקום תוכן 3"/>
          <p:cNvSpPr>
            <a:spLocks noGrp="1"/>
          </p:cNvSpPr>
          <p:nvPr>
            <p:ph sz="quarter" idx="14"/>
          </p:nvPr>
        </p:nvSpPr>
        <p:spPr>
          <a:xfrm>
            <a:off x="8548273" y="2709738"/>
            <a:ext cx="3596399" cy="503238"/>
          </a:xfrm>
        </p:spPr>
        <p:txBody>
          <a:bodyPr/>
          <a:lstStyle/>
          <a:p>
            <a:r>
              <a:rPr lang="he-IL" sz="2000" dirty="0">
                <a:solidFill>
                  <a:schemeClr val="bg1"/>
                </a:solidFill>
                <a:cs typeface="Blender" pitchFamily="18" charset="-79"/>
              </a:rPr>
              <a:t>אחוז משקי הבית מתחת לקו העוני בעיר תל-אביב-יפו נמוך משמעותית בהשוואה לישראל</a:t>
            </a:r>
          </a:p>
        </p:txBody>
      </p:sp>
      <p:graphicFrame>
        <p:nvGraphicFramePr>
          <p:cNvPr id="15" name="תרשים 14" descr="אחוז משקי הבית מתחת לקו העוני (תחולת העוני) בתל-אביב-יפו נמוך משמעותית בהשוואה לישראל. הפער בתחולת העוני בין תל-אביב-יפו לישראל גדל עם השנים, למרות שבשנת 2015 חלה עלייה בתחולת העוני של משקי הבית בתל-אביב-יפו, היא עודנה נמוכה משמעותית בהשוואה לישראל: אחוז משקי הבית מתחת לקו העוני בתל-אביב-יפו עמד על 10.6% ואילו בישראל על 19.1%. " title="גרף אחוז משקי הבית מתחת לקו העוני בתל אביב יפו ובישראל"/>
          <p:cNvGraphicFramePr>
            <a:graphicFrameLocks/>
          </p:cNvGraphicFramePr>
          <p:nvPr>
            <p:extLst>
              <p:ext uri="{D42A27DB-BD31-4B8C-83A1-F6EECF244321}">
                <p14:modId xmlns:p14="http://schemas.microsoft.com/office/powerpoint/2010/main" val="3810256925"/>
              </p:ext>
            </p:extLst>
          </p:nvPr>
        </p:nvGraphicFramePr>
        <p:xfrm>
          <a:off x="263352" y="1988840"/>
          <a:ext cx="8208912"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20</a:t>
            </a:r>
          </a:p>
        </p:txBody>
      </p:sp>
    </p:spTree>
    <p:extLst>
      <p:ext uri="{BB962C8B-B14F-4D97-AF65-F5344CB8AC3E}">
        <p14:creationId xmlns:p14="http://schemas.microsoft.com/office/powerpoint/2010/main" val="256311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תמונה 29" title="רקע">
            <a:extLst>
              <a:ext uri="{FF2B5EF4-FFF2-40B4-BE49-F238E27FC236}">
                <a16:creationId xmlns:a16="http://schemas.microsoft.com/office/drawing/2014/main" xmlns="" id="{2A86899E-5D46-4B6E-B431-DD93A81563E4}"/>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061AF931-E3AC-4D7E-B288-4445B4B34431}"/>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36848" y="404664"/>
            <a:ext cx="10020769" cy="503739"/>
          </a:xfrm>
        </p:spPr>
        <p:txBody>
          <a:bodyPr/>
          <a:lstStyle/>
          <a:p>
            <a:r>
              <a:rPr lang="he-IL" sz="3200" dirty="0">
                <a:solidFill>
                  <a:srgbClr val="5E5E5E"/>
                </a:solidFill>
                <a:ea typeface="+mn-ea"/>
                <a:cs typeface="Blender" pitchFamily="18" charset="-79"/>
              </a:rPr>
              <a:t>אחוז הגרים בדירות בבעלות ובשכירות</a:t>
            </a:r>
          </a:p>
        </p:txBody>
      </p:sp>
      <p:sp>
        <p:nvSpPr>
          <p:cNvPr id="10" name="מציין מיקום תוכן 3"/>
          <p:cNvSpPr>
            <a:spLocks noGrp="1"/>
          </p:cNvSpPr>
          <p:nvPr>
            <p:ph sz="quarter" idx="14"/>
          </p:nvPr>
        </p:nvSpPr>
        <p:spPr>
          <a:xfrm>
            <a:off x="8604362" y="2709738"/>
            <a:ext cx="3468302" cy="503238"/>
          </a:xfrm>
        </p:spPr>
        <p:txBody>
          <a:bodyPr/>
          <a:lstStyle/>
          <a:p>
            <a:r>
              <a:rPr lang="he-IL" sz="2000" dirty="0">
                <a:solidFill>
                  <a:schemeClr val="bg1"/>
                </a:solidFill>
                <a:cs typeface="Blender" pitchFamily="18" charset="-79"/>
              </a:rPr>
              <a:t>שיעור המתגוררים בשכירות בתל-אביב-יפו בשנת 2015 הוא כ-47% והוא הגבוה בישראל</a:t>
            </a:r>
            <a:endParaRPr lang="he-IL" altLang="he-IL" sz="2000" dirty="0">
              <a:solidFill>
                <a:schemeClr val="bg1"/>
              </a:solidFill>
              <a:cs typeface="Blender" pitchFamily="18" charset="-79"/>
            </a:endParaRPr>
          </a:p>
        </p:txBody>
      </p:sp>
      <p:graphicFrame>
        <p:nvGraphicFramePr>
          <p:cNvPr id="15"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xmlns="" id="{238000DE-83F1-41BE-9639-2850A9D3DDE4}"/>
              </a:ext>
            </a:extLst>
          </p:cNvPr>
          <p:cNvGraphicFramePr>
            <a:graphicFrameLocks noGrp="1"/>
          </p:cNvGraphicFramePr>
          <p:nvPr>
            <p:ph type="chart" sz="quarter" idx="13"/>
            <p:extLst>
              <p:ext uri="{D42A27DB-BD31-4B8C-83A1-F6EECF244321}">
                <p14:modId xmlns:p14="http://schemas.microsoft.com/office/powerpoint/2010/main" val="171951228"/>
              </p:ext>
            </p:extLst>
          </p:nvPr>
        </p:nvGraphicFramePr>
        <p:xfrm>
          <a:off x="186173" y="1196752"/>
          <a:ext cx="8502115" cy="3428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שיעור המתגוררים בשכירות בשלוש הערים הגדולות ובישראל"/>
          <p:cNvGraphicFramePr>
            <a:graphicFrameLocks/>
          </p:cNvGraphicFramePr>
          <p:nvPr>
            <p:extLst>
              <p:ext uri="{D42A27DB-BD31-4B8C-83A1-F6EECF244321}">
                <p14:modId xmlns:p14="http://schemas.microsoft.com/office/powerpoint/2010/main" val="580953994"/>
              </p:ext>
            </p:extLst>
          </p:nvPr>
        </p:nvGraphicFramePr>
        <p:xfrm>
          <a:off x="623390" y="4581136"/>
          <a:ext cx="7620972" cy="1034013"/>
        </p:xfrm>
        <a:graphic>
          <a:graphicData uri="http://schemas.openxmlformats.org/drawingml/2006/table">
            <a:tbl>
              <a:tblPr rtl="1" firstRow="1" bandRow="1">
                <a:tableStyleId>{073A0DAA-6AF3-43AB-8588-CEC1D06C72B9}</a:tableStyleId>
              </a:tblPr>
              <a:tblGrid>
                <a:gridCol w="1905243">
                  <a:extLst>
                    <a:ext uri="{9D8B030D-6E8A-4147-A177-3AD203B41FA5}">
                      <a16:colId xmlns:a16="http://schemas.microsoft.com/office/drawing/2014/main" xmlns="" val="20000"/>
                    </a:ext>
                  </a:extLst>
                </a:gridCol>
                <a:gridCol w="1905243">
                  <a:extLst>
                    <a:ext uri="{9D8B030D-6E8A-4147-A177-3AD203B41FA5}">
                      <a16:colId xmlns:a16="http://schemas.microsoft.com/office/drawing/2014/main" xmlns="" val="20001"/>
                    </a:ext>
                  </a:extLst>
                </a:gridCol>
                <a:gridCol w="1905243">
                  <a:extLst>
                    <a:ext uri="{9D8B030D-6E8A-4147-A177-3AD203B41FA5}">
                      <a16:colId xmlns:a16="http://schemas.microsoft.com/office/drawing/2014/main" xmlns="" val="20002"/>
                    </a:ext>
                  </a:extLst>
                </a:gridCol>
                <a:gridCol w="1905243">
                  <a:extLst>
                    <a:ext uri="{9D8B030D-6E8A-4147-A177-3AD203B41FA5}">
                      <a16:colId xmlns:a16="http://schemas.microsoft.com/office/drawing/2014/main" xmlns="" val="20003"/>
                    </a:ext>
                  </a:extLst>
                </a:gridCol>
              </a:tblGrid>
              <a:tr h="344671">
                <a:tc gridSpan="4">
                  <a:txBody>
                    <a:bodyPr/>
                    <a:lstStyle/>
                    <a:p>
                      <a:pPr algn="ctr" rtl="1"/>
                      <a:r>
                        <a:rPr lang="he-IL" sz="1600" baseline="0" dirty="0">
                          <a:solidFill>
                            <a:srgbClr val="5E5E5E"/>
                          </a:solidFill>
                        </a:rPr>
                        <a:t>שיעור המתגוררים בשכירות (2015)</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44671">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344671">
                <a:tc>
                  <a:txBody>
                    <a:bodyPr/>
                    <a:lstStyle/>
                    <a:p>
                      <a:pPr algn="ctr" rtl="1"/>
                      <a:r>
                        <a:rPr lang="he-IL" sz="1600" b="1" dirty="0">
                          <a:solidFill>
                            <a:schemeClr val="tx1"/>
                          </a:solidFill>
                        </a:rPr>
                        <a:t>47%</a:t>
                      </a:r>
                    </a:p>
                  </a:txBody>
                  <a:tcPr anchor="ctr"/>
                </a:tc>
                <a:tc>
                  <a:txBody>
                    <a:bodyPr/>
                    <a:lstStyle/>
                    <a:p>
                      <a:pPr algn="ctr" rtl="1"/>
                      <a:r>
                        <a:rPr lang="he-IL" sz="1600" b="1" dirty="0">
                          <a:solidFill>
                            <a:schemeClr val="tx1"/>
                          </a:solidFill>
                        </a:rPr>
                        <a:t>33%</a:t>
                      </a:r>
                    </a:p>
                  </a:txBody>
                  <a:tcPr anchor="ctr"/>
                </a:tc>
                <a:tc>
                  <a:txBody>
                    <a:bodyPr/>
                    <a:lstStyle/>
                    <a:p>
                      <a:pPr algn="ctr" rtl="1"/>
                      <a:r>
                        <a:rPr lang="he-IL" sz="1600" b="1" dirty="0">
                          <a:solidFill>
                            <a:schemeClr val="tx1"/>
                          </a:solidFill>
                        </a:rPr>
                        <a:t>30%</a:t>
                      </a:r>
                    </a:p>
                  </a:txBody>
                  <a:tcPr anchor="ctr"/>
                </a:tc>
                <a:tc>
                  <a:txBody>
                    <a:bodyPr/>
                    <a:lstStyle/>
                    <a:p>
                      <a:pPr algn="ctr" rtl="1"/>
                      <a:r>
                        <a:rPr lang="he-IL" sz="1600" b="1" dirty="0">
                          <a:solidFill>
                            <a:schemeClr val="tx1"/>
                          </a:solidFill>
                        </a:rPr>
                        <a:t>27%</a:t>
                      </a:r>
                    </a:p>
                  </a:txBody>
                  <a:tcPr anchor="ctr"/>
                </a:tc>
                <a:extLst>
                  <a:ext uri="{0D108BD9-81ED-4DB2-BD59-A6C34878D82A}">
                    <a16:rowId xmlns:a16="http://schemas.microsoft.com/office/drawing/2014/main" xmlns="" val="10002"/>
                  </a:ext>
                </a:extLst>
              </a:tr>
            </a:tbl>
          </a:graphicData>
        </a:graphic>
      </p:graphicFrame>
      <p:sp>
        <p:nvSpPr>
          <p:cNvPr id="18" name="מלבן 17"/>
          <p:cNvSpPr/>
          <p:nvPr/>
        </p:nvSpPr>
        <p:spPr>
          <a:xfrm>
            <a:off x="623392" y="5661256"/>
            <a:ext cx="7704855" cy="461665"/>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שיעורי הגרים בדירות שבבעלותם והגרים בדירות בשכירות אינם מסתכמים ל-100%, שכן השאר גרים בהסדרים אחרים (גרים בבית שהוא בבעלות המשפחה מבלי לשלם דמי שכירות, </a:t>
            </a:r>
            <a:r>
              <a:rPr lang="he-IL" altLang="he-IL" sz="1200" dirty="0">
                <a:solidFill>
                  <a:srgbClr val="5E5E5E"/>
                </a:solidFill>
                <a:latin typeface="Arial" pitchFamily="34" charset="0"/>
                <a:cs typeface="Arial" pitchFamily="34" charset="0"/>
              </a:rPr>
              <a:t>דמי מפתח וכיו"ב). </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a:solidFill>
                  <a:schemeClr val="bg1">
                    <a:lumMod val="85000"/>
                  </a:schemeClr>
                </a:solidFill>
                <a:latin typeface="Arial" pitchFamily="34" charset="0"/>
                <a:cs typeface="Arial" pitchFamily="34" charset="0"/>
              </a:rPr>
              <a:t>2016</a:t>
            </a: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2"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9"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20" name="TextBox 1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21</a:t>
            </a:r>
          </a:p>
        </p:txBody>
      </p:sp>
    </p:spTree>
    <p:extLst>
      <p:ext uri="{BB962C8B-B14F-4D97-AF65-F5344CB8AC3E}">
        <p14:creationId xmlns:p14="http://schemas.microsoft.com/office/powerpoint/2010/main" val="301215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xmlns="" id="{8E3DBD8F-271D-487A-9492-563CCAFEDE57}"/>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A66BE9F7-E728-4A32-9189-FFE0B6F351A4}"/>
              </a:ext>
            </a:extLst>
          </p:cNvPr>
          <p:cNvSpPr txBox="1">
            <a:spLocks/>
          </p:cNvSpPr>
          <p:nvPr/>
        </p:nvSpPr>
        <p:spPr>
          <a:xfrm>
            <a:off x="47328"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80" y="404981"/>
            <a:ext cx="10020769" cy="503739"/>
          </a:xfrm>
        </p:spPr>
        <p:txBody>
          <a:bodyPr/>
          <a:lstStyle/>
          <a:p>
            <a:r>
              <a:rPr lang="he-IL" sz="3200" dirty="0">
                <a:solidFill>
                  <a:srgbClr val="5E5E5E"/>
                </a:solidFill>
                <a:ea typeface="+mn-ea"/>
                <a:cs typeface="Blender" pitchFamily="18" charset="-79"/>
              </a:rPr>
              <a:t>מחירי דיור</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(רבעון 1, 2017)</a:t>
            </a:r>
          </a:p>
        </p:txBody>
      </p:sp>
      <p:sp>
        <p:nvSpPr>
          <p:cNvPr id="11" name="מציין מיקום תוכן 3"/>
          <p:cNvSpPr>
            <a:spLocks noGrp="1"/>
          </p:cNvSpPr>
          <p:nvPr>
            <p:ph sz="quarter" idx="14"/>
          </p:nvPr>
        </p:nvSpPr>
        <p:spPr>
          <a:xfrm>
            <a:off x="8620280" y="2709738"/>
            <a:ext cx="3596400" cy="503238"/>
          </a:xfrm>
        </p:spPr>
        <p:txBody>
          <a:bodyPr/>
          <a:lstStyle/>
          <a:p>
            <a:r>
              <a:rPr lang="he-IL" sz="2000" dirty="0">
                <a:solidFill>
                  <a:schemeClr val="bg1"/>
                </a:solidFill>
                <a:cs typeface="Blender" pitchFamily="18" charset="-79"/>
              </a:rPr>
              <a:t>מחיר הדירות בתל-אביב-יפו גבוה משמעותית בהשוואה למחיר הדירות בישראל</a:t>
            </a:r>
          </a:p>
        </p:txBody>
      </p:sp>
      <p:graphicFrame>
        <p:nvGraphicFramePr>
          <p:cNvPr id="13" name="מציין מיקום של טבלה 7" title="מחירי דיור בשלוש הערים הגדולות ובישראל"/>
          <p:cNvGraphicFramePr>
            <a:graphicFrameLocks/>
          </p:cNvGraphicFramePr>
          <p:nvPr>
            <p:extLst>
              <p:ext uri="{D42A27DB-BD31-4B8C-83A1-F6EECF244321}">
                <p14:modId xmlns:p14="http://schemas.microsoft.com/office/powerpoint/2010/main" val="2609353307"/>
              </p:ext>
            </p:extLst>
          </p:nvPr>
        </p:nvGraphicFramePr>
        <p:xfrm>
          <a:off x="229288" y="2204864"/>
          <a:ext cx="8118987" cy="3411782"/>
        </p:xfrm>
        <a:graphic>
          <a:graphicData uri="http://schemas.openxmlformats.org/drawingml/2006/table">
            <a:tbl>
              <a:tblPr rtl="1" firstRow="1" bandRow="1">
                <a:tableStyleId>{073A0DAA-6AF3-43AB-8588-CEC1D06C72B9}</a:tableStyleId>
              </a:tblPr>
              <a:tblGrid>
                <a:gridCol w="2740367">
                  <a:extLst>
                    <a:ext uri="{9D8B030D-6E8A-4147-A177-3AD203B41FA5}">
                      <a16:colId xmlns:a16="http://schemas.microsoft.com/office/drawing/2014/main" xmlns="" val="20000"/>
                    </a:ext>
                  </a:extLst>
                </a:gridCol>
                <a:gridCol w="1344655">
                  <a:extLst>
                    <a:ext uri="{9D8B030D-6E8A-4147-A177-3AD203B41FA5}">
                      <a16:colId xmlns:a16="http://schemas.microsoft.com/office/drawing/2014/main" xmlns="" val="20001"/>
                    </a:ext>
                  </a:extLst>
                </a:gridCol>
                <a:gridCol w="1344655">
                  <a:extLst>
                    <a:ext uri="{9D8B030D-6E8A-4147-A177-3AD203B41FA5}">
                      <a16:colId xmlns:a16="http://schemas.microsoft.com/office/drawing/2014/main" xmlns="" val="20002"/>
                    </a:ext>
                  </a:extLst>
                </a:gridCol>
                <a:gridCol w="1344655">
                  <a:extLst>
                    <a:ext uri="{9D8B030D-6E8A-4147-A177-3AD203B41FA5}">
                      <a16:colId xmlns:a16="http://schemas.microsoft.com/office/drawing/2014/main" xmlns="" val="20003"/>
                    </a:ext>
                  </a:extLst>
                </a:gridCol>
                <a:gridCol w="1344655">
                  <a:extLst>
                    <a:ext uri="{9D8B030D-6E8A-4147-A177-3AD203B41FA5}">
                      <a16:colId xmlns:a16="http://schemas.microsoft.com/office/drawing/2014/main" xmlns=""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xmlns="" val="10000"/>
                  </a:ext>
                </a:extLst>
              </a:tr>
              <a:tr h="319419">
                <a:tc>
                  <a:txBody>
                    <a:bodyPr/>
                    <a:lstStyle/>
                    <a:p>
                      <a:pPr algn="r" rtl="1">
                        <a:spcBef>
                          <a:spcPct val="50000"/>
                        </a:spcBef>
                        <a:buFontTx/>
                        <a:buNone/>
                      </a:pPr>
                      <a:r>
                        <a:rPr lang="he-IL" altLang="he-IL" sz="1600" b="1" strike="noStrike" kern="1200" dirty="0">
                          <a:solidFill>
                            <a:schemeClr val="bg1"/>
                          </a:solidFill>
                          <a:latin typeface="+mn-lt"/>
                          <a:ea typeface="+mn-ea"/>
                          <a:cs typeface="+mn-cs"/>
                        </a:rPr>
                        <a:t>דירות בבעלות</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b="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xmlns="" val="10001"/>
                  </a:ext>
                </a:extLst>
              </a:tr>
              <a:tr h="893126">
                <a:tc>
                  <a:txBody>
                    <a:bodyPr/>
                    <a:lstStyle/>
                    <a:p>
                      <a:pPr algn="r" rtl="1"/>
                      <a:r>
                        <a:rPr lang="he-IL" sz="1600" b="1" strike="noStrike" dirty="0"/>
                        <a:t>מחירים ממוצעים של דירות בבעלות הדיירים (ש"ח)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2,755,800</a:t>
                      </a:r>
                      <a:r>
                        <a:rPr lang="en-US" altLang="he-IL" sz="1800" strike="noStrike" kern="1200" dirty="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(185%)</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1,886,900</a:t>
                      </a: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(127%)</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1,169,200</a:t>
                      </a:r>
                    </a:p>
                    <a:p>
                      <a:pPr algn="ctr" rtl="1"/>
                      <a:endParaRPr lang="he-IL" sz="1400" b="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(78%)</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1,489,900</a:t>
                      </a:r>
                      <a:endParaRPr 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002"/>
                  </a:ext>
                </a:extLst>
              </a:tr>
              <a:tr h="356677">
                <a:tc>
                  <a:txBody>
                    <a:bodyPr/>
                    <a:lstStyle/>
                    <a:p>
                      <a:pPr marL="0" algn="r" defTabSz="914400" rtl="1" eaLnBrk="1" latinLnBrk="0" hangingPunct="1">
                        <a:spcBef>
                          <a:spcPct val="50000"/>
                        </a:spcBef>
                        <a:buFontTx/>
                        <a:buNone/>
                      </a:pPr>
                      <a:r>
                        <a:rPr lang="he-IL" altLang="he-IL" sz="1600" b="1" strike="noStrike" kern="1200" dirty="0">
                          <a:solidFill>
                            <a:schemeClr val="bg1"/>
                          </a:solidFill>
                          <a:latin typeface="+mn-lt"/>
                          <a:ea typeface="+mn-ea"/>
                          <a:cs typeface="+mn-cs"/>
                        </a:rPr>
                        <a:t>שכר דירה חופשי</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effectLst/>
                        <a:latin typeface="+mn-lt"/>
                        <a:ea typeface="+mn-ea"/>
                        <a:cs typeface="+mn-cs"/>
                      </a:endParaRPr>
                    </a:p>
                  </a:txBody>
                  <a:tcPr>
                    <a:solidFill>
                      <a:schemeClr val="tx1">
                        <a:lumMod val="65000"/>
                        <a:lumOff val="35000"/>
                      </a:schemeClr>
                    </a:solidFill>
                  </a:tcPr>
                </a:tc>
                <a:tc>
                  <a:txBody>
                    <a:bodyPr/>
                    <a:lstStyle/>
                    <a:p>
                      <a:pPr algn="ctr" rtl="1"/>
                      <a:endParaRPr lang="he-IL" alt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xmlns="" val="10003"/>
                  </a:ext>
                </a:extLst>
              </a:tr>
              <a:tr h="954427">
                <a:tc>
                  <a:txBody>
                    <a:bodyPr/>
                    <a:lstStyle/>
                    <a:p>
                      <a:pPr algn="r" rtl="1"/>
                      <a:r>
                        <a:rPr lang="he-IL" altLang="he-IL" sz="1600" b="1" kern="1200" dirty="0">
                          <a:solidFill>
                            <a:schemeClr val="dk1"/>
                          </a:solidFill>
                          <a:latin typeface="+mn-lt"/>
                          <a:ea typeface="+mn-ea"/>
                          <a:cs typeface="+mn-cs"/>
                        </a:rPr>
                        <a:t>מחירים ממוצעים של שכר דירה חופשי</a:t>
                      </a:r>
                      <a:r>
                        <a:rPr lang="he-IL" altLang="he-IL" sz="1600" b="1" kern="1200" baseline="0" dirty="0">
                          <a:solidFill>
                            <a:schemeClr val="dk1"/>
                          </a:solidFill>
                          <a:latin typeface="+mn-lt"/>
                          <a:ea typeface="+mn-ea"/>
                          <a:cs typeface="+mn-cs"/>
                        </a:rPr>
                        <a:t> </a:t>
                      </a:r>
                      <a:r>
                        <a:rPr lang="he-IL" sz="1600" b="1" dirty="0"/>
                        <a:t>(ש"ח)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5,518</a:t>
                      </a:r>
                    </a:p>
                    <a:p>
                      <a:pPr algn="ctr" rtl="1"/>
                      <a:endParaRPr 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(148%)</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4,132</a:t>
                      </a: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(110%)</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2,574</a:t>
                      </a: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effectLst/>
                          <a:latin typeface="+mn-lt"/>
                          <a:ea typeface="+mn-ea"/>
                          <a:cs typeface="+mn-cs"/>
                        </a:rPr>
                        <a:t>(69%)</a:t>
                      </a:r>
                    </a:p>
                  </a:txBody>
                  <a:tcPr>
                    <a:solidFill>
                      <a:schemeClr val="bg1">
                        <a:lumMod val="95000"/>
                      </a:schemeClr>
                    </a:solidFill>
                  </a:tcPr>
                </a:tc>
                <a:tc>
                  <a:txBody>
                    <a:bodyPr/>
                    <a:lstStyle/>
                    <a:p>
                      <a:pPr algn="ctr" rtl="1"/>
                      <a:r>
                        <a:rPr lang="he-IL" altLang="he-IL" sz="1800" strike="noStrike" kern="1200" dirty="0">
                          <a:solidFill>
                            <a:schemeClr val="tx1"/>
                          </a:solidFill>
                          <a:latin typeface="+mn-lt"/>
                          <a:ea typeface="+mn-ea"/>
                          <a:cs typeface="+mn-cs"/>
                        </a:rPr>
                        <a:t>3,738</a:t>
                      </a:r>
                    </a:p>
                  </a:txBody>
                  <a:tcP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9" name="מציין מיקום תוכן 5"/>
          <p:cNvSpPr txBox="1">
            <a:spLocks/>
          </p:cNvSpPr>
          <p:nvPr/>
        </p:nvSpPr>
        <p:spPr>
          <a:xfrm>
            <a:off x="8688291" y="6525344"/>
            <a:ext cx="3472364"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sz="900" dirty="0">
                <a:solidFill>
                  <a:schemeClr val="bg1">
                    <a:lumMod val="85000"/>
                  </a:schemeClr>
                </a:solidFill>
                <a:latin typeface="Arial" pitchFamily="34" charset="0"/>
                <a:cs typeface="Arial" pitchFamily="34" charset="0"/>
              </a:rPr>
              <a:t>סקרי מחירי דירות בבעלות הדיירים ושכר דירה של דירות בשכירות, 2017</a:t>
            </a:r>
            <a:endParaRPr lang="en-US" sz="900" dirty="0">
              <a:solidFill>
                <a:schemeClr val="bg1">
                  <a:lumMod val="85000"/>
                </a:schemeClr>
              </a:solidFill>
              <a:latin typeface="Arial" pitchFamily="34" charset="0"/>
              <a:cs typeface="Arial" pitchFamily="34" charset="0"/>
            </a:endParaRPr>
          </a:p>
          <a:p>
            <a:pPr>
              <a:spcBef>
                <a:spcPct val="0"/>
              </a:spcBef>
            </a:pP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22</a:t>
            </a:r>
          </a:p>
        </p:txBody>
      </p:sp>
    </p:spTree>
    <p:extLst>
      <p:ext uri="{BB962C8B-B14F-4D97-AF65-F5344CB8AC3E}">
        <p14:creationId xmlns:p14="http://schemas.microsoft.com/office/powerpoint/2010/main" val="3179286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86BC9FE8-884D-4511-BABE-0FEF05DA930E}"/>
              </a:ext>
            </a:extLst>
          </p:cNvPr>
          <p:cNvPicPr>
            <a:picLocks/>
          </p:cNvPicPr>
          <p:nvPr/>
        </p:nvPicPr>
        <p:blipFill>
          <a:blip r:embed="rId3"/>
          <a:stretch>
            <a:fillRect/>
          </a:stretch>
        </p:blipFill>
        <p:spPr>
          <a:xfrm>
            <a:off x="8697330" y="-14400"/>
            <a:ext cx="3596400" cy="6886800"/>
          </a:xfrm>
          <a:prstGeom prst="rect">
            <a:avLst/>
          </a:prstGeom>
        </p:spPr>
      </p:pic>
      <p:sp>
        <p:nvSpPr>
          <p:cNvPr id="19" name="מציין מיקום טקסט 4">
            <a:extLst>
              <a:ext uri="{FF2B5EF4-FFF2-40B4-BE49-F238E27FC236}">
                <a16:creationId xmlns:a16="http://schemas.microsoft.com/office/drawing/2014/main" xmlns="" id="{F04DED6C-0284-4C60-A699-B2482D90A6A2}"/>
              </a:ext>
            </a:extLst>
          </p:cNvPr>
          <p:cNvSpPr txBox="1">
            <a:spLocks/>
          </p:cNvSpPr>
          <p:nvPr/>
        </p:nvSpPr>
        <p:spPr>
          <a:xfrm>
            <a:off x="119336" y="404664"/>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800" b="1" i="1" dirty="0">
                <a:solidFill>
                  <a:schemeClr val="bg1"/>
                </a:solidFill>
                <a:latin typeface="Blender" pitchFamily="18" charset="-79"/>
                <a:ea typeface="Blender Black" charset="0"/>
                <a:cs typeface="Blender" pitchFamily="18" charset="-79"/>
              </a:rPr>
              <a:t>שירותים חברתיים</a:t>
            </a:r>
            <a:endParaRPr lang="x-none" sz="2800" b="1" dirty="0"/>
          </a:p>
        </p:txBody>
      </p:sp>
      <p:sp>
        <p:nvSpPr>
          <p:cNvPr id="2" name="כותרת 1"/>
          <p:cNvSpPr>
            <a:spLocks noGrp="1"/>
          </p:cNvSpPr>
          <p:nvPr>
            <p:ph type="ctrTitle"/>
          </p:nvPr>
        </p:nvSpPr>
        <p:spPr>
          <a:xfrm>
            <a:off x="-1404489" y="260965"/>
            <a:ext cx="10020769" cy="503739"/>
          </a:xfrm>
        </p:spPr>
        <p:txBody>
          <a:bodyPr/>
          <a:lstStyle/>
          <a:p>
            <a:r>
              <a:rPr lang="he-IL" sz="3000" dirty="0">
                <a:solidFill>
                  <a:srgbClr val="5E5E5E"/>
                </a:solidFill>
                <a:ea typeface="+mn-ea"/>
                <a:cs typeface="Blender" pitchFamily="18" charset="-79"/>
              </a:rPr>
              <a:t>מטופלים (עם תיק) </a:t>
            </a:r>
            <a:r>
              <a:rPr lang="he-IL" sz="3000" dirty="0" err="1">
                <a:solidFill>
                  <a:srgbClr val="5E5E5E"/>
                </a:solidFill>
                <a:ea typeface="+mn-ea"/>
                <a:cs typeface="Blender" pitchFamily="18" charset="-79"/>
              </a:rPr>
              <a:t>במינהל</a:t>
            </a:r>
            <a:r>
              <a:rPr lang="he-IL" sz="3000" dirty="0">
                <a:solidFill>
                  <a:srgbClr val="5E5E5E"/>
                </a:solidFill>
                <a:ea typeface="+mn-ea"/>
                <a:cs typeface="Blender" pitchFamily="18" charset="-79"/>
              </a:rPr>
              <a:t> השירותים החברתיים,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לפי האגף המטפל, כאחוז מכלל תושבי העיר*</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באזור הרלוונטי</a:t>
            </a:r>
          </a:p>
        </p:txBody>
      </p:sp>
      <p:sp>
        <p:nvSpPr>
          <p:cNvPr id="11" name="מציין מיקום תוכן 3"/>
          <p:cNvSpPr>
            <a:spLocks noGrp="1"/>
          </p:cNvSpPr>
          <p:nvPr>
            <p:ph sz="quarter" idx="14"/>
          </p:nvPr>
        </p:nvSpPr>
        <p:spPr>
          <a:xfrm>
            <a:off x="8748378" y="2709738"/>
            <a:ext cx="3396294" cy="503238"/>
          </a:xfrm>
        </p:spPr>
        <p:txBody>
          <a:bodyPr/>
          <a:lstStyle/>
          <a:p>
            <a:r>
              <a:rPr lang="he-IL" sz="2000" dirty="0">
                <a:solidFill>
                  <a:schemeClr val="bg1"/>
                </a:solidFill>
                <a:cs typeface="Blender" pitchFamily="18" charset="-79"/>
              </a:rPr>
              <a:t>מאמצע שנות ה-90' שיעור המטופלים </a:t>
            </a:r>
            <a:r>
              <a:rPr lang="he-IL" sz="2000" dirty="0" err="1">
                <a:solidFill>
                  <a:schemeClr val="bg1"/>
                </a:solidFill>
                <a:cs typeface="Blender" pitchFamily="18" charset="-79"/>
              </a:rPr>
              <a:t>במינהל</a:t>
            </a:r>
            <a:r>
              <a:rPr lang="he-IL" sz="2000" dirty="0">
                <a:solidFill>
                  <a:schemeClr val="bg1"/>
                </a:solidFill>
                <a:cs typeface="Blender" pitchFamily="18" charset="-79"/>
              </a:rPr>
              <a:t> השירותים החברתיים נמצא במגמת ירידה</a:t>
            </a:r>
          </a:p>
        </p:txBody>
      </p:sp>
      <p:graphicFrame>
        <p:nvGraphicFramePr>
          <p:cNvPr id="16" name="מציין מיקום תרשים 9" descr="גרף מטופלים במינהל השירותים החברתיים לפי אגף:&#10;החל בשנת 2004 קיימת מגמת ירידה במספר הנפשות המטופלות במינהל השירותים החברתיים ובחלקם היחסי מאוכלוסיית העיר - מ-13% מכלל האוכלוסייה בתל-אביב-יפו בשנת 2004 ל-9% בשנת 2016, אולם בשנה האחרונה ירידה זאת התמתנה מעט.&#10;שיעור המטופלים מקרב האוכלוסייה שונה משמעותית באזורים השונים בעיר: במרכז ובצפון העיר (רבעים 6-1) - כ-5% מכלל האוכלוסייה באזור נמנו עם המטופלים (עם תיק) במחלקות המינהל לשירותים חברתיים. במזרח העיר (רובע 9) כ-13%, ובאזור דרום העיר (רבעים 7 ו-8) - כ-17%.&#10;">
            <a:extLst>
              <a:ext uri="{FF2B5EF4-FFF2-40B4-BE49-F238E27FC236}">
                <a16:creationId xmlns:a16="http://schemas.microsoft.com/office/drawing/2014/main" xmlns="" id="{7918E2A2-2256-4D29-847E-7DB794DB5213}"/>
              </a:ext>
            </a:extLst>
          </p:cNvPr>
          <p:cNvGraphicFramePr>
            <a:graphicFrameLocks noGrp="1"/>
          </p:cNvGraphicFramePr>
          <p:nvPr>
            <p:ph type="chart" sz="quarter" idx="13"/>
            <p:extLst>
              <p:ext uri="{D42A27DB-BD31-4B8C-83A1-F6EECF244321}">
                <p14:modId xmlns:p14="http://schemas.microsoft.com/office/powerpoint/2010/main" val="4148814380"/>
              </p:ext>
            </p:extLst>
          </p:nvPr>
        </p:nvGraphicFramePr>
        <p:xfrm>
          <a:off x="55227" y="1772816"/>
          <a:ext cx="8496937" cy="432048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קבוצה 16">
            <a:extLst>
              <a:ext uri="{FF2B5EF4-FFF2-40B4-BE49-F238E27FC236}">
                <a16:creationId xmlns:a16="http://schemas.microsoft.com/office/drawing/2014/main" xmlns="" id="{9E1E95B2-E575-49F0-8E4C-24AC59514561}"/>
              </a:ext>
            </a:extLst>
          </p:cNvPr>
          <p:cNvGrpSpPr/>
          <p:nvPr/>
        </p:nvGrpSpPr>
        <p:grpSpPr>
          <a:xfrm>
            <a:off x="490348" y="2087054"/>
            <a:ext cx="2161947" cy="2943383"/>
            <a:chOff x="490348" y="1918083"/>
            <a:chExt cx="2161947" cy="2943383"/>
          </a:xfrm>
        </p:grpSpPr>
        <p:sp>
          <p:nvSpPr>
            <p:cNvPr id="18" name="Text Box 53">
              <a:extLst>
                <a:ext uri="{FF2B5EF4-FFF2-40B4-BE49-F238E27FC236}">
                  <a16:creationId xmlns:a16="http://schemas.microsoft.com/office/drawing/2014/main" xmlns="" id="{0B29E667-D961-4EDF-8F1C-6AAED7FB5203}"/>
                </a:ext>
              </a:extLst>
            </p:cNvPr>
            <p:cNvSpPr txBox="1">
              <a:spLocks noChangeArrowheads="1"/>
            </p:cNvSpPr>
            <p:nvPr/>
          </p:nvSpPr>
          <p:spPr bwMode="auto">
            <a:xfrm>
              <a:off x="551387" y="19180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990000"/>
                  </a:solidFill>
                  <a:latin typeface="Blender" pitchFamily="18" charset="-79"/>
                  <a:cs typeface="Blender" pitchFamily="18" charset="-79"/>
                </a:rPr>
                <a:t>אגף דרום</a:t>
              </a:r>
              <a:endParaRPr lang="en-US" altLang="he-IL" sz="1600" b="1" dirty="0">
                <a:solidFill>
                  <a:srgbClr val="990000"/>
                </a:solidFill>
                <a:latin typeface="Blender" pitchFamily="18" charset="-79"/>
                <a:cs typeface="Blender" pitchFamily="18" charset="-79"/>
              </a:endParaRPr>
            </a:p>
          </p:txBody>
        </p:sp>
        <p:sp>
          <p:nvSpPr>
            <p:cNvPr id="21" name="Text Box 53">
              <a:extLst>
                <a:ext uri="{FF2B5EF4-FFF2-40B4-BE49-F238E27FC236}">
                  <a16:creationId xmlns:a16="http://schemas.microsoft.com/office/drawing/2014/main" xmlns="" id="{D27B36D9-1B75-40CB-B488-5332D253993C}"/>
                </a:ext>
              </a:extLst>
            </p:cNvPr>
            <p:cNvSpPr txBox="1">
              <a:spLocks noChangeArrowheads="1"/>
            </p:cNvSpPr>
            <p:nvPr/>
          </p:nvSpPr>
          <p:spPr bwMode="auto">
            <a:xfrm>
              <a:off x="623395" y="2564904"/>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865600"/>
                  </a:solidFill>
                  <a:latin typeface="Blender" pitchFamily="18" charset="-79"/>
                  <a:cs typeface="Blender" pitchFamily="18" charset="-79"/>
                </a:rPr>
                <a:t>אגף מזרח</a:t>
              </a:r>
              <a:endParaRPr lang="en-US" altLang="he-IL" sz="1600" b="1" dirty="0">
                <a:solidFill>
                  <a:srgbClr val="865600"/>
                </a:solidFill>
                <a:latin typeface="Blender" pitchFamily="18" charset="-79"/>
                <a:cs typeface="Blender" pitchFamily="18" charset="-79"/>
              </a:endParaRPr>
            </a:p>
          </p:txBody>
        </p:sp>
        <p:sp>
          <p:nvSpPr>
            <p:cNvPr id="22" name="Text Box 53">
              <a:extLst>
                <a:ext uri="{FF2B5EF4-FFF2-40B4-BE49-F238E27FC236}">
                  <a16:creationId xmlns:a16="http://schemas.microsoft.com/office/drawing/2014/main" xmlns="" id="{D0F523EA-348E-4A78-AA30-9DCECD6E5181}"/>
                </a:ext>
              </a:extLst>
            </p:cNvPr>
            <p:cNvSpPr txBox="1">
              <a:spLocks noChangeArrowheads="1"/>
            </p:cNvSpPr>
            <p:nvPr/>
          </p:nvSpPr>
          <p:spPr bwMode="auto">
            <a:xfrm>
              <a:off x="490348" y="37182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chemeClr val="accent5">
                      <a:lumMod val="75000"/>
                    </a:schemeClr>
                  </a:solidFill>
                  <a:latin typeface="Blender" pitchFamily="18" charset="-79"/>
                  <a:cs typeface="Blender" pitchFamily="18" charset="-79"/>
                </a:rPr>
                <a:t>כלל העיר</a:t>
              </a:r>
              <a:endParaRPr lang="en-US" altLang="he-IL" sz="1600" b="1" dirty="0">
                <a:solidFill>
                  <a:schemeClr val="accent5">
                    <a:lumMod val="75000"/>
                  </a:schemeClr>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xmlns="" id="{8ACC8707-BC33-458B-87CD-2A7496153460}"/>
                </a:ext>
              </a:extLst>
            </p:cNvPr>
            <p:cNvSpPr txBox="1">
              <a:spLocks noChangeArrowheads="1"/>
            </p:cNvSpPr>
            <p:nvPr/>
          </p:nvSpPr>
          <p:spPr bwMode="auto">
            <a:xfrm>
              <a:off x="551387" y="4365104"/>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A4598F"/>
                  </a:solidFill>
                  <a:latin typeface="Blender" pitchFamily="18" charset="-79"/>
                  <a:cs typeface="Blender" pitchFamily="18" charset="-79"/>
                </a:rPr>
                <a:t>אגף מרכז וצפון</a:t>
              </a:r>
              <a:endParaRPr lang="en-US" altLang="he-IL" sz="1600" b="1" dirty="0">
                <a:solidFill>
                  <a:srgbClr val="A4598F"/>
                </a:solidFill>
                <a:latin typeface="Blender" pitchFamily="18" charset="-79"/>
                <a:cs typeface="Blender" pitchFamily="18" charset="-79"/>
              </a:endParaRPr>
            </a:p>
          </p:txBody>
        </p:sp>
      </p:grpSp>
      <p:sp>
        <p:nvSpPr>
          <p:cNvPr id="27" name="מלבן 26"/>
          <p:cNvSpPr/>
          <p:nvPr/>
        </p:nvSpPr>
        <p:spPr>
          <a:xfrm>
            <a:off x="335360" y="6032329"/>
            <a:ext cx="8038232" cy="276999"/>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תושבי העיר </a:t>
            </a:r>
            <a:r>
              <a:rPr lang="he-IL" altLang="he-IL" sz="1200" dirty="0">
                <a:solidFill>
                  <a:srgbClr val="5E5E5E"/>
                </a:solidFill>
                <a:latin typeface="Arial" pitchFamily="34" charset="0"/>
                <a:cs typeface="Arial" pitchFamily="34" charset="0"/>
              </a:rPr>
              <a:t>- לא כולל את האוכלוסייה הזרה המתגוררת בעיר (עובדים זרים חוקיים ולא חוקיים, מסתננים/מבקשי מקלט ופליטים). </a:t>
            </a:r>
          </a:p>
        </p:txBody>
      </p:sp>
      <p:sp>
        <p:nvSpPr>
          <p:cNvPr id="12"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מינהל השירותים החברתיים,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4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23</a:t>
            </a:r>
          </a:p>
        </p:txBody>
      </p:sp>
    </p:spTree>
    <p:extLst>
      <p:ext uri="{BB962C8B-B14F-4D97-AF65-F5344CB8AC3E}">
        <p14:creationId xmlns:p14="http://schemas.microsoft.com/office/powerpoint/2010/main" val="162608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5EF99F8B-4B25-40F6-9B66-28E823E06B3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2E6D2418-67E1-43DA-944C-05A925413CA8}"/>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xmlns="" id="{81DEC887-B791-4A0C-B693-44BD85C7B2B4}"/>
              </a:ext>
            </a:extLst>
          </p:cNvPr>
          <p:cNvSpPr>
            <a:spLocks noGrp="1"/>
          </p:cNvSpPr>
          <p:nvPr>
            <p:ph type="ctrTitle"/>
          </p:nvPr>
        </p:nvSpPr>
        <p:spPr>
          <a:xfrm>
            <a:off x="-1620513" y="332656"/>
            <a:ext cx="10020769" cy="503739"/>
          </a:xfrm>
        </p:spPr>
        <p:txBody>
          <a:bodyPr/>
          <a:lstStyle/>
          <a:p>
            <a:pPr>
              <a:lnSpc>
                <a:spcPts val="3000"/>
              </a:lnSpc>
            </a:pPr>
            <a:r>
              <a:rPr lang="he-IL" sz="3200" dirty="0">
                <a:solidFill>
                  <a:srgbClr val="5E5E5E"/>
                </a:solidFill>
                <a:latin typeface="Blender" pitchFamily="18" charset="-79"/>
                <a:cs typeface="Blender" pitchFamily="18" charset="-79"/>
              </a:rPr>
              <a:t>החינוך העירוני והמשותף*</a:t>
            </a:r>
            <a:br>
              <a:rPr lang="he-IL" sz="32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(כולל מוכר שאינו רשמי בבתי-ספר יסודיים)</a:t>
            </a:r>
            <a:r>
              <a:rPr lang="he-IL" sz="3200" dirty="0">
                <a:solidFill>
                  <a:srgbClr val="5E5E5E"/>
                </a:solidFill>
                <a:latin typeface="Blender" pitchFamily="18" charset="-79"/>
                <a:cs typeface="Blender" pitchFamily="18" charset="-79"/>
              </a:rPr>
              <a:t/>
            </a:r>
            <a:br>
              <a:rPr lang="he-IL" sz="3200" dirty="0">
                <a:solidFill>
                  <a:srgbClr val="5E5E5E"/>
                </a:solidFill>
                <a:latin typeface="Blender" pitchFamily="18" charset="-79"/>
                <a:cs typeface="Blender" pitchFamily="18" charset="-79"/>
              </a:rPr>
            </a:br>
            <a:r>
              <a:rPr lang="he-IL" sz="2400" dirty="0">
                <a:solidFill>
                  <a:srgbClr val="5E5E5E"/>
                </a:solidFill>
                <a:latin typeface="Blender" pitchFamily="18" charset="-79"/>
                <a:cs typeface="Blender" pitchFamily="18" charset="-79"/>
              </a:rPr>
              <a:t>תשע"ז- 2016/17</a:t>
            </a:r>
            <a:r>
              <a:rPr lang="he-IL" dirty="0">
                <a:solidFill>
                  <a:srgbClr val="5E5E5E"/>
                </a:solidFill>
                <a:latin typeface="Blender" pitchFamily="18" charset="-79"/>
                <a:cs typeface="Blender" pitchFamily="18" charset="-79"/>
              </a:rPr>
              <a:t/>
            </a:r>
            <a:br>
              <a:rPr lang="he-IL" dirty="0">
                <a:solidFill>
                  <a:srgbClr val="5E5E5E"/>
                </a:solidFill>
                <a:latin typeface="Blender" pitchFamily="18" charset="-79"/>
                <a:cs typeface="Blender" pitchFamily="18" charset="-79"/>
              </a:rPr>
            </a:br>
            <a:endParaRPr lang="x-none" dirty="0"/>
          </a:p>
        </p:txBody>
      </p:sp>
      <p:sp>
        <p:nvSpPr>
          <p:cNvPr id="14" name="מציין מיקום תוכן 3"/>
          <p:cNvSpPr>
            <a:spLocks noGrp="1"/>
          </p:cNvSpPr>
          <p:nvPr>
            <p:ph sz="quarter" idx="14"/>
          </p:nvPr>
        </p:nvSpPr>
        <p:spPr>
          <a:xfrm>
            <a:off x="8664713" y="2636912"/>
            <a:ext cx="3551967" cy="503238"/>
          </a:xfrm>
        </p:spPr>
        <p:txBody>
          <a:bodyPr/>
          <a:lstStyle/>
          <a:p>
            <a:r>
              <a:rPr lang="he-IL" sz="2000" dirty="0" err="1">
                <a:solidFill>
                  <a:schemeClr val="bg1"/>
                </a:solidFill>
                <a:cs typeface="Blender" pitchFamily="18" charset="-79"/>
              </a:rPr>
              <a:t>בתשע"ז</a:t>
            </a:r>
            <a:r>
              <a:rPr lang="he-IL" sz="2000" dirty="0">
                <a:solidFill>
                  <a:schemeClr val="bg1"/>
                </a:solidFill>
                <a:cs typeface="Blender" pitchFamily="18" charset="-79"/>
              </a:rPr>
              <a:t> (2016/17) למדו בכל מוסדות החינוך בעיר (עירוניים, משותפים ופרטיים) כ-81,800 תלמידים ומתוכם, למדו במוסדות החינוך העירוני והמשותף כ-66,000 תלמידים.</a:t>
            </a:r>
          </a:p>
        </p:txBody>
      </p:sp>
      <p:graphicFrame>
        <p:nvGraphicFramePr>
          <p:cNvPr id="16" name="מציין מיקום של טבלה 7" title="מספר מוסדות, כיתות ותלמידים בגנים, בתי הספר היסודיים ובתי הספר העל יסודיים עירוניים ומשותפים"/>
          <p:cNvGraphicFramePr>
            <a:graphicFrameLocks/>
          </p:cNvGraphicFramePr>
          <p:nvPr>
            <p:extLst>
              <p:ext uri="{D42A27DB-BD31-4B8C-83A1-F6EECF244321}">
                <p14:modId xmlns:p14="http://schemas.microsoft.com/office/powerpoint/2010/main" val="3032286974"/>
              </p:ext>
            </p:extLst>
          </p:nvPr>
        </p:nvGraphicFramePr>
        <p:xfrm>
          <a:off x="767408" y="2276872"/>
          <a:ext cx="7164000" cy="2448000"/>
        </p:xfrm>
        <a:graphic>
          <a:graphicData uri="http://schemas.openxmlformats.org/drawingml/2006/table">
            <a:tbl>
              <a:tblPr rtl="1" firstRow="1" bandRow="1">
                <a:tableStyleId>{073A0DAA-6AF3-43AB-8588-CEC1D06C72B9}</a:tableStyleId>
              </a:tblPr>
              <a:tblGrid>
                <a:gridCol w="2196000">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gridCol w="1656000">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612000">
                <a:tc>
                  <a:txBody>
                    <a:bodyPr/>
                    <a:lstStyle/>
                    <a:p>
                      <a:pPr algn="ctr" rtl="1"/>
                      <a:endParaRPr lang="he-IL" dirty="0"/>
                    </a:p>
                  </a:txBody>
                  <a:tcPr anchor="ctr">
                    <a:noFill/>
                  </a:tcPr>
                </a:tc>
                <a:tc>
                  <a:txBody>
                    <a:bodyPr/>
                    <a:lstStyle/>
                    <a:p>
                      <a:pPr algn="ctr" rtl="1"/>
                      <a:r>
                        <a:rPr lang="he-IL" dirty="0"/>
                        <a:t>מוסדות</a:t>
                      </a:r>
                    </a:p>
                  </a:txBody>
                  <a:tcPr anchor="ctr">
                    <a:solidFill>
                      <a:schemeClr val="accent6">
                        <a:lumMod val="75000"/>
                      </a:schemeClr>
                    </a:solidFill>
                  </a:tcPr>
                </a:tc>
                <a:tc>
                  <a:txBody>
                    <a:bodyPr/>
                    <a:lstStyle/>
                    <a:p>
                      <a:pPr algn="ctr" rtl="1"/>
                      <a:r>
                        <a:rPr lang="he-IL" dirty="0"/>
                        <a:t>כיתות</a:t>
                      </a:r>
                      <a:endParaRPr lang="he-IL" sz="1400" dirty="0"/>
                    </a:p>
                  </a:txBody>
                  <a:tcPr anchor="ctr">
                    <a:solidFill>
                      <a:schemeClr val="accent6">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bg1"/>
                          </a:solidFill>
                          <a:latin typeface="Arial" pitchFamily="34" charset="0"/>
                          <a:ea typeface="+mn-ea"/>
                          <a:cs typeface="Arial" pitchFamily="34" charset="0"/>
                        </a:rPr>
                        <a:t>תלמידים</a:t>
                      </a:r>
                    </a:p>
                  </a:txBody>
                  <a:tcPr anchor="ctr">
                    <a:solidFill>
                      <a:schemeClr val="accent6">
                        <a:lumMod val="75000"/>
                      </a:schemeClr>
                    </a:solidFill>
                  </a:tcPr>
                </a:tc>
                <a:extLst>
                  <a:ext uri="{0D108BD9-81ED-4DB2-BD59-A6C34878D82A}">
                    <a16:rowId xmlns:a16="http://schemas.microsoft.com/office/drawing/2014/main" xmlns="" val="10000"/>
                  </a:ext>
                </a:extLst>
              </a:tr>
              <a:tr h="612000">
                <a:tc>
                  <a:txBody>
                    <a:bodyPr/>
                    <a:lstStyle/>
                    <a:p>
                      <a:pPr algn="r" rtl="1"/>
                      <a:r>
                        <a:rPr lang="he-IL" sz="1600" b="1" dirty="0">
                          <a:latin typeface="+mn-lt"/>
                        </a:rPr>
                        <a:t>גנים**</a:t>
                      </a:r>
                    </a:p>
                  </a:txBody>
                  <a:tcPr anchor="ctr">
                    <a:solidFill>
                      <a:schemeClr val="bg1">
                        <a:lumMod val="85000"/>
                      </a:schemeClr>
                    </a:solidFill>
                  </a:tcPr>
                </a:tc>
                <a:tc>
                  <a:txBody>
                    <a:bodyPr/>
                    <a:lstStyle/>
                    <a:p>
                      <a:pPr marL="0" algn="ctr" defTabSz="914400" rtl="1" eaLnBrk="1" latinLnBrk="0" hangingPunct="1">
                        <a:lnSpc>
                          <a:spcPct val="80000"/>
                        </a:lnSpc>
                        <a:spcBef>
                          <a:spcPct val="0"/>
                        </a:spcBef>
                        <a:buFontTx/>
                        <a:buNone/>
                      </a:pPr>
                      <a:r>
                        <a:rPr lang="en-US" altLang="he-IL" sz="1600" b="0" kern="1200" baseline="0" dirty="0">
                          <a:solidFill>
                            <a:schemeClr val="tx1"/>
                          </a:solidFill>
                          <a:latin typeface="+mn-lt"/>
                          <a:ea typeface="+mn-ea"/>
                          <a:cs typeface="Arial" pitchFamily="34" charset="0"/>
                        </a:rPr>
                        <a:t>-</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550</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15,630</a:t>
                      </a:r>
                    </a:p>
                  </a:txBody>
                  <a:tcPr anchor="ctr">
                    <a:solidFill>
                      <a:schemeClr val="bg1">
                        <a:lumMod val="85000"/>
                      </a:schemeClr>
                    </a:solidFill>
                  </a:tcPr>
                </a:tc>
                <a:extLst>
                  <a:ext uri="{0D108BD9-81ED-4DB2-BD59-A6C34878D82A}">
                    <a16:rowId xmlns:a16="http://schemas.microsoft.com/office/drawing/2014/main" xmlns="" val="10001"/>
                  </a:ext>
                </a:extLst>
              </a:tr>
              <a:tr h="612000">
                <a:tc>
                  <a:txBody>
                    <a:bodyPr/>
                    <a:lstStyle/>
                    <a:p>
                      <a:pPr algn="r" rtl="1"/>
                      <a:r>
                        <a:rPr lang="he-IL" sz="1600" b="1" dirty="0">
                          <a:latin typeface="+mn-lt"/>
                        </a:rPr>
                        <a:t>בתי-ספר יסודיים</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106</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1,430</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31,140</a:t>
                      </a:r>
                    </a:p>
                  </a:txBody>
                  <a:tcPr anchor="ctr">
                    <a:solidFill>
                      <a:schemeClr val="bg1">
                        <a:lumMod val="95000"/>
                      </a:schemeClr>
                    </a:solidFill>
                  </a:tcPr>
                </a:tc>
                <a:extLst>
                  <a:ext uri="{0D108BD9-81ED-4DB2-BD59-A6C34878D82A}">
                    <a16:rowId xmlns:a16="http://schemas.microsoft.com/office/drawing/2014/main" xmlns="" val="10002"/>
                  </a:ext>
                </a:extLst>
              </a:tr>
              <a:tr h="612000">
                <a:tc>
                  <a:txBody>
                    <a:bodyPr/>
                    <a:lstStyle/>
                    <a:p>
                      <a:pPr algn="r" rtl="1"/>
                      <a:r>
                        <a:rPr lang="he-IL" sz="1600" b="1" dirty="0">
                          <a:latin typeface="+mn-lt"/>
                        </a:rPr>
                        <a:t>על-יסודי עירוני ומשותף</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26</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sz="1600" b="0" kern="1200" baseline="0" dirty="0">
                          <a:solidFill>
                            <a:schemeClr val="tx1"/>
                          </a:solidFill>
                          <a:latin typeface="+mn-lt"/>
                          <a:ea typeface="+mn-ea"/>
                          <a:cs typeface="Arial" pitchFamily="34" charset="0"/>
                        </a:rPr>
                        <a:t>690</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a:solidFill>
                            <a:schemeClr val="tx1"/>
                          </a:solidFill>
                          <a:latin typeface="+mn-lt"/>
                          <a:ea typeface="+mn-ea"/>
                          <a:cs typeface="Arial" pitchFamily="34" charset="0"/>
                        </a:rPr>
                        <a:t>19,280</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7" name="מלבן 16"/>
          <p:cNvSpPr/>
          <p:nvPr/>
        </p:nvSpPr>
        <p:spPr>
          <a:xfrm>
            <a:off x="723509" y="4869160"/>
            <a:ext cx="7316707" cy="738664"/>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חינוך עירוני ומשותף </a:t>
            </a:r>
            <a:r>
              <a:rPr lang="he-IL" sz="1200" dirty="0">
                <a:solidFill>
                  <a:srgbClr val="5E5E5E"/>
                </a:solidFill>
              </a:rPr>
              <a:t>כולל מוסדות אשר מתוקצבים במשותף על-ידי משרד החינוך ועל-ידי העירייה, וכן על-ידי גורמים וגופים אחרים (כמו הורים, למשל).</a:t>
            </a:r>
          </a:p>
          <a:p>
            <a:pPr marL="182563" indent="-95250" algn="just">
              <a:spcBef>
                <a:spcPct val="50000"/>
              </a:spcBef>
              <a:defRPr/>
            </a:pPr>
            <a:r>
              <a:rPr lang="he-IL" altLang="he-IL" sz="1200" dirty="0">
                <a:solidFill>
                  <a:srgbClr val="5E5E5E"/>
                </a:solidFill>
                <a:latin typeface="Arial" pitchFamily="34" charset="0"/>
                <a:cs typeface="Arial" pitchFamily="34" charset="0"/>
              </a:rPr>
              <a:t>** בגנים אין משמעות למספר המוסדות היות שבמוסד אחד ייתכנו מספר גנים שונים.</a:t>
            </a: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24</a:t>
            </a:r>
          </a:p>
        </p:txBody>
      </p:sp>
    </p:spTree>
    <p:extLst>
      <p:ext uri="{BB962C8B-B14F-4D97-AF65-F5344CB8AC3E}">
        <p14:creationId xmlns:p14="http://schemas.microsoft.com/office/powerpoint/2010/main" val="108351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5C23D393-261D-4CD0-A22D-08C0882A6952}"/>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2019BAE1-3B8C-4CEC-9737-89ED349237D4}"/>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20" name="כותרת 19">
            <a:extLst>
              <a:ext uri="{FF2B5EF4-FFF2-40B4-BE49-F238E27FC236}">
                <a16:creationId xmlns:a16="http://schemas.microsoft.com/office/drawing/2014/main" xmlns="" id="{17B841EF-7368-43E9-8993-600C35348B95}"/>
              </a:ext>
            </a:extLst>
          </p:cNvPr>
          <p:cNvSpPr>
            <a:spLocks noGrp="1"/>
          </p:cNvSpPr>
          <p:nvPr>
            <p:ph type="ctrTitle"/>
          </p:nvPr>
        </p:nvSpPr>
        <p:spPr>
          <a:xfrm>
            <a:off x="1343472" y="332973"/>
            <a:ext cx="6912768" cy="503739"/>
          </a:xfrm>
        </p:spPr>
        <p:txBody>
          <a:bodyPr/>
          <a:lstStyle/>
          <a:p>
            <a:r>
              <a:rPr lang="he-IL" sz="3200" dirty="0">
                <a:solidFill>
                  <a:srgbClr val="5E5E5E"/>
                </a:solidFill>
                <a:cs typeface="Blender" pitchFamily="18" charset="-79"/>
              </a:rPr>
              <a:t>מספר התלמידים במוסדות החינוך העירוניים והמשותפים</a:t>
            </a:r>
            <a:r>
              <a:rPr lang="he-IL" dirty="0"/>
              <a:t/>
            </a:r>
            <a:br>
              <a:rPr lang="he-IL" dirty="0"/>
            </a:br>
            <a:endParaRPr lang="x-none" dirty="0"/>
          </a:p>
        </p:txBody>
      </p:sp>
      <p:sp>
        <p:nvSpPr>
          <p:cNvPr id="13" name="מציין מיקום תוכן 3"/>
          <p:cNvSpPr>
            <a:spLocks noGrp="1"/>
          </p:cNvSpPr>
          <p:nvPr>
            <p:ph sz="quarter" idx="14"/>
          </p:nvPr>
        </p:nvSpPr>
        <p:spPr>
          <a:xfrm>
            <a:off x="8782068" y="2565722"/>
            <a:ext cx="3362604" cy="503238"/>
          </a:xfrm>
        </p:spPr>
        <p:txBody>
          <a:bodyPr/>
          <a:lstStyle/>
          <a:p>
            <a:r>
              <a:rPr lang="he-IL" sz="2000" dirty="0">
                <a:solidFill>
                  <a:schemeClr val="bg1"/>
                </a:solidFill>
                <a:cs typeface="Blender" pitchFamily="18" charset="-79"/>
              </a:rPr>
              <a:t>מספר התלמידים בגנים ובחינוך היסודי במגמת עלייה. מספר תלמידי החינוך העל-יסודי במגמת עלייה איטית בשש השנים האחרונות.</a:t>
            </a:r>
          </a:p>
        </p:txBody>
      </p:sp>
      <p:sp>
        <p:nvSpPr>
          <p:cNvPr id="18" name="TextBox 17"/>
          <p:cNvSpPr txBox="1"/>
          <p:nvPr/>
        </p:nvSpPr>
        <p:spPr>
          <a:xfrm>
            <a:off x="-96688" y="1495825"/>
            <a:ext cx="827584" cy="276999"/>
          </a:xfrm>
          <a:prstGeom prst="rect">
            <a:avLst/>
          </a:prstGeom>
          <a:noFill/>
        </p:spPr>
        <p:txBody>
          <a:bodyPr wrap="square" rtlCol="1">
            <a:spAutoFit/>
          </a:bodyPr>
          <a:lstStyle/>
          <a:p>
            <a:pPr algn="ctr"/>
            <a:r>
              <a:rPr lang="he-IL" sz="1200" dirty="0">
                <a:solidFill>
                  <a:srgbClr val="5E5E5E"/>
                </a:solidFill>
              </a:rPr>
              <a:t>אלפים</a:t>
            </a:r>
          </a:p>
        </p:txBody>
      </p:sp>
      <p:graphicFrame>
        <p:nvGraphicFramePr>
          <p:cNvPr id="15" name="מציין מיקום תרשים 7" descr="גרף מספר תלמידים במוסדות החינוך העירוניים והמשותפים:&#10;בחמש השנים האחרונות (מ-2012/13) חלה עלייה של במספר התלמידים הרשומים במוסדות העירוניים והמשותפים">
            <a:extLst>
              <a:ext uri="{FF2B5EF4-FFF2-40B4-BE49-F238E27FC236}">
                <a16:creationId xmlns:a16="http://schemas.microsoft.com/office/drawing/2014/main" xmlns="" id="{A021533E-C941-45D8-812F-17DDEC43C044}"/>
              </a:ext>
            </a:extLst>
          </p:cNvPr>
          <p:cNvGraphicFramePr>
            <a:graphicFrameLocks noGrp="1"/>
          </p:cNvGraphicFramePr>
          <p:nvPr>
            <p:ph type="chart" sz="quarter" idx="13"/>
            <p:extLst>
              <p:ext uri="{D42A27DB-BD31-4B8C-83A1-F6EECF244321}">
                <p14:modId xmlns:p14="http://schemas.microsoft.com/office/powerpoint/2010/main" val="2709942668"/>
              </p:ext>
            </p:extLst>
          </p:nvPr>
        </p:nvGraphicFramePr>
        <p:xfrm>
          <a:off x="160830" y="1794869"/>
          <a:ext cx="8185271"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25</a:t>
            </a:r>
          </a:p>
        </p:txBody>
      </p:sp>
    </p:spTree>
    <p:extLst>
      <p:ext uri="{BB962C8B-B14F-4D97-AF65-F5344CB8AC3E}">
        <p14:creationId xmlns:p14="http://schemas.microsoft.com/office/powerpoint/2010/main" val="117998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5FA9C757-2A80-455B-B3BB-568B4F8CA30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DCDE2735-5C3F-49AD-908A-6CDB55BCFBB4}"/>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xmlns="" id="{276DD5C6-3591-42E7-A0D3-916F421034C0}"/>
              </a:ext>
            </a:extLst>
          </p:cNvPr>
          <p:cNvSpPr>
            <a:spLocks noGrp="1"/>
          </p:cNvSpPr>
          <p:nvPr>
            <p:ph type="ctrTitle"/>
          </p:nvPr>
        </p:nvSpPr>
        <p:spPr>
          <a:xfrm>
            <a:off x="-1752872" y="188640"/>
            <a:ext cx="10020769" cy="503739"/>
          </a:xfrm>
        </p:spPr>
        <p:txBody>
          <a:bodyPr/>
          <a:lstStyle/>
          <a:p>
            <a:r>
              <a:rPr lang="he-IL" sz="3200" dirty="0">
                <a:solidFill>
                  <a:srgbClr val="5E5E5E"/>
                </a:solidFill>
                <a:cs typeface="Blender" pitchFamily="18" charset="-79"/>
              </a:rPr>
              <a:t>אחוז הניגשים והזכאים לבגרות מבין</a:t>
            </a:r>
            <a:br>
              <a:rPr lang="he-IL" sz="3200" dirty="0">
                <a:solidFill>
                  <a:srgbClr val="5E5E5E"/>
                </a:solidFill>
                <a:cs typeface="Blender" pitchFamily="18" charset="-79"/>
              </a:rPr>
            </a:br>
            <a:r>
              <a:rPr lang="he-IL" sz="3200" dirty="0">
                <a:solidFill>
                  <a:srgbClr val="5E5E5E"/>
                </a:solidFill>
                <a:cs typeface="Blender" pitchFamily="18" charset="-79"/>
              </a:rPr>
              <a:t>תלמידי י"ב הגרים ביישוב</a:t>
            </a:r>
            <a:br>
              <a:rPr lang="he-IL" sz="3200" dirty="0">
                <a:solidFill>
                  <a:srgbClr val="5E5E5E"/>
                </a:solidFill>
                <a:cs typeface="Blender" pitchFamily="18" charset="-79"/>
              </a:rPr>
            </a:br>
            <a:r>
              <a:rPr lang="he-IL" sz="2400" dirty="0">
                <a:solidFill>
                  <a:srgbClr val="5E5E5E"/>
                </a:solidFill>
                <a:cs typeface="Blender" pitchFamily="18" charset="-79"/>
              </a:rPr>
              <a:t>(ללא חינוך מיוחד)</a:t>
            </a:r>
            <a:endParaRPr lang="x-none" sz="2400" dirty="0">
              <a:solidFill>
                <a:srgbClr val="5E5E5E"/>
              </a:solidFill>
              <a:cs typeface="Blender" pitchFamily="18" charset="-79"/>
            </a:endParaRPr>
          </a:p>
        </p:txBody>
      </p:sp>
      <p:sp>
        <p:nvSpPr>
          <p:cNvPr id="13" name="מציין מיקום תוכן 3"/>
          <p:cNvSpPr>
            <a:spLocks noGrp="1"/>
          </p:cNvSpPr>
          <p:nvPr>
            <p:ph sz="quarter" idx="14"/>
          </p:nvPr>
        </p:nvSpPr>
        <p:spPr>
          <a:xfrm>
            <a:off x="8685549" y="2564904"/>
            <a:ext cx="3531131" cy="503238"/>
          </a:xfrm>
        </p:spPr>
        <p:txBody>
          <a:bodyPr/>
          <a:lstStyle/>
          <a:p>
            <a:r>
              <a:rPr lang="he-IL" sz="2000" dirty="0">
                <a:solidFill>
                  <a:schemeClr val="bg1"/>
                </a:solidFill>
                <a:cs typeface="Blender" pitchFamily="18" charset="-79"/>
              </a:rPr>
              <a:t>אחוז הזכאים לבגרות מתוך התלמידים הגרים בתל-אביב-יפו היה יציב בשלוש השנים האחרונות, כמו בשאר היישובים הגדולים.</a:t>
            </a:r>
          </a:p>
        </p:txBody>
      </p:sp>
      <p:pic>
        <p:nvPicPr>
          <p:cNvPr id="6" name="תמונה 5" descr="תל אביב יפו:&#10;תשע&quot;ה-2014/15:&#10;ניגשים מתוך הגרים ביישוב: 92.8%&#10;זכאים מתוך הגרים ביישוב: 78%&#10;תשע&quot;ד-2013/14:&#10;ניגשים: 93%&#10;זכאים: 79.6%&#10;תשע&quot;ג-2012/13:&#10;ניגשים: 93.8%&#10;זכאים: 79.3%&#10;תשע&quot;ב-2011/12:&#10;ניגשים: 92.7%&#10;זכאים: 76.3%&#10;תשע&quot;א-2010/11:&#10;ניגשים: 92.9%&#10;זכאים: 76.8%&#10;תש&quot;ע-2009/10:&#10;ניגשים: 92.2%&#10;זכאים: 72.9%&#10;ירושלים:&#10;תשע&quot;ה-2014/15:&#10;ניגשים: 78.4%&#10;זכאים: 47.9%&#10;תשע&quot;ד-2013/14:&#10;ניגשים: 73.1%&#10;זכאים: 45.6%&#10;תשע&quot;ג-2012/13:&#10;ניגשים: 71%&#10;זכאים: 47.4%&#10;תשע&quot;ב-2011/12:&#10;ניגשים: 68.8%&#10;זכאים: 45.4%&#10;תשע&quot;א-2010/11:&#10;ניגשים: 70.9%&#10;זכאים: 44.8%&#10;תש&quot;ע-2009/10:&#10;ניגשים: 76.7%&#10;זכאים: 49%&#10;חיפה:&#10;תשע&quot;ה-2014/15:&#10;ניגשים: 94.2%&#10;זכאים: 79.3%&#10;תשע&quot;ד-2013/14:&#10;ניגשים: 94.5%&#10;זכאים: 79%&#10;תשע&quot;ג-2012/13:&#10;ניגשים: 94.2%&#10;זכאים: 79.1%&#10;תשע&quot;ב-2011/12:&#10;ניגשים: 94.5%&#10;זכאים: 74.5%&#10;תשע&quot;א-2010/11:&#10;ניגשים: 93.4%&#10;זכאים: 73.9%&#10;תש&quot;ע-2009/10:&#10;ניגשים: 94.1%&#10;זכאים: 71.9%" title="אחוז ניגשים וזכאים לבגרות מבין תלמידי י&quot;ב הגרים בשלוש הערים הגדולות">
            <a:extLst>
              <a:ext uri="{FF2B5EF4-FFF2-40B4-BE49-F238E27FC236}">
                <a16:creationId xmlns:a16="http://schemas.microsoft.com/office/drawing/2014/main" xmlns="" id="{5881F22D-9AB4-435D-A8FB-867A27F786B3}"/>
              </a:ext>
            </a:extLst>
          </p:cNvPr>
          <p:cNvPicPr>
            <a:picLocks noChangeAspect="1"/>
          </p:cNvPicPr>
          <p:nvPr/>
        </p:nvPicPr>
        <p:blipFill>
          <a:blip r:embed="rId4"/>
          <a:stretch>
            <a:fillRect/>
          </a:stretch>
        </p:blipFill>
        <p:spPr>
          <a:xfrm>
            <a:off x="632878" y="1611111"/>
            <a:ext cx="7680233" cy="5013377"/>
          </a:xfrm>
          <a:prstGeom prst="rect">
            <a:avLst/>
          </a:prstGeom>
        </p:spPr>
      </p:pic>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משרד החינוך, אוגוסט 2017</a:t>
            </a: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26</a:t>
            </a: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35679BDF-6CFC-4FD4-9232-82A601C3BECF}"/>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E286ED70-14FA-4E7A-875C-59E85583DEB2}"/>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xmlns="" id="{F97C14CB-555C-4CCC-9398-79DB70AB98EE}"/>
              </a:ext>
            </a:extLst>
          </p:cNvPr>
          <p:cNvSpPr>
            <a:spLocks noGrp="1"/>
          </p:cNvSpPr>
          <p:nvPr>
            <p:ph type="ctrTitle"/>
          </p:nvPr>
        </p:nvSpPr>
        <p:spPr>
          <a:xfrm>
            <a:off x="-1908545" y="260965"/>
            <a:ext cx="10020769" cy="503739"/>
          </a:xfrm>
        </p:spPr>
        <p:txBody>
          <a:bodyPr/>
          <a:lstStyle/>
          <a:p>
            <a:r>
              <a:rPr lang="he-IL" sz="3200" dirty="0">
                <a:solidFill>
                  <a:srgbClr val="5E5E5E"/>
                </a:solidFill>
                <a:cs typeface="Blender" pitchFamily="18" charset="-79"/>
              </a:rPr>
              <a:t>חינוך על-תיכוני</a:t>
            </a:r>
            <a:br>
              <a:rPr lang="he-IL" sz="3200" dirty="0">
                <a:solidFill>
                  <a:srgbClr val="5E5E5E"/>
                </a:solidFill>
                <a:cs typeface="Blender" pitchFamily="18" charset="-79"/>
              </a:rPr>
            </a:br>
            <a:r>
              <a:rPr lang="he-IL" sz="2400" dirty="0">
                <a:solidFill>
                  <a:srgbClr val="5E5E5E"/>
                </a:solidFill>
                <a:cs typeface="Blender"/>
              </a:rPr>
              <a:t>(תשע"ו 2015/16)</a:t>
            </a:r>
            <a:endParaRPr lang="x-none" sz="2400" dirty="0">
              <a:solidFill>
                <a:srgbClr val="5E5E5E"/>
              </a:solidFill>
              <a:cs typeface="Blender"/>
            </a:endParaRPr>
          </a:p>
        </p:txBody>
      </p:sp>
      <p:sp>
        <p:nvSpPr>
          <p:cNvPr id="13" name="מציין מיקום תוכן 3"/>
          <p:cNvSpPr>
            <a:spLocks noGrp="1"/>
          </p:cNvSpPr>
          <p:nvPr>
            <p:ph sz="quarter" idx="14"/>
          </p:nvPr>
        </p:nvSpPr>
        <p:spPr>
          <a:xfrm>
            <a:off x="8782068" y="2565722"/>
            <a:ext cx="3362604" cy="503238"/>
          </a:xfrm>
        </p:spPr>
        <p:txBody>
          <a:bodyPr/>
          <a:lstStyle/>
          <a:p>
            <a:r>
              <a:rPr lang="he-IL" sz="2000" dirty="0">
                <a:solidFill>
                  <a:schemeClr val="bg1"/>
                </a:solidFill>
                <a:cs typeface="Blender" pitchFamily="18" charset="-79"/>
              </a:rPr>
              <a:t>בתל-אביב-יפו לומדים בכל המוסדות להשכלה גבוהה  (מכללות ואוניברסיטה) כ-15% מכלל הסטודנטים הלומדים במוסדות להשכלה גבוהה בישראל.</a:t>
            </a:r>
          </a:p>
        </p:txBody>
      </p:sp>
      <p:graphicFrame>
        <p:nvGraphicFramePr>
          <p:cNvPr id="17" name="מציין מיקום של טבלה 7" title="מספר סטודנטים ושיעורם מתוך הסטודנטים בישראל לפי סוג חינוך על תיכוני"/>
          <p:cNvGraphicFramePr>
            <a:graphicFrameLocks/>
          </p:cNvGraphicFramePr>
          <p:nvPr>
            <p:extLst>
              <p:ext uri="{D42A27DB-BD31-4B8C-83A1-F6EECF244321}">
                <p14:modId xmlns:p14="http://schemas.microsoft.com/office/powerpoint/2010/main" val="383481682"/>
              </p:ext>
            </p:extLst>
          </p:nvPr>
        </p:nvGraphicFramePr>
        <p:xfrm>
          <a:off x="1199473" y="1844825"/>
          <a:ext cx="6408000" cy="2832101"/>
        </p:xfrm>
        <a:graphic>
          <a:graphicData uri="http://schemas.openxmlformats.org/drawingml/2006/table">
            <a:tbl>
              <a:tblPr rtl="1" firstRow="1" bandRow="1">
                <a:tableStyleId>{073A0DAA-6AF3-43AB-8588-CEC1D06C72B9}</a:tableStyleId>
              </a:tblPr>
              <a:tblGrid>
                <a:gridCol w="2304000">
                  <a:extLst>
                    <a:ext uri="{9D8B030D-6E8A-4147-A177-3AD203B41FA5}">
                      <a16:colId xmlns:a16="http://schemas.microsoft.com/office/drawing/2014/main" xmlns="" val="20000"/>
                    </a:ext>
                  </a:extLst>
                </a:gridCol>
                <a:gridCol w="2052000">
                  <a:extLst>
                    <a:ext uri="{9D8B030D-6E8A-4147-A177-3AD203B41FA5}">
                      <a16:colId xmlns:a16="http://schemas.microsoft.com/office/drawing/2014/main" xmlns="" val="20001"/>
                    </a:ext>
                  </a:extLst>
                </a:gridCol>
                <a:gridCol w="2052000">
                  <a:extLst>
                    <a:ext uri="{9D8B030D-6E8A-4147-A177-3AD203B41FA5}">
                      <a16:colId xmlns:a16="http://schemas.microsoft.com/office/drawing/2014/main" xmlns="" val="20002"/>
                    </a:ext>
                  </a:extLst>
                </a:gridCol>
              </a:tblGrid>
              <a:tr h="972821">
                <a:tc>
                  <a:txBody>
                    <a:bodyPr/>
                    <a:lstStyle/>
                    <a:p>
                      <a:pPr algn="ctr" rtl="1"/>
                      <a:endParaRPr lang="he-IL" dirty="0"/>
                    </a:p>
                  </a:txBody>
                  <a:tcPr anchor="ctr">
                    <a:noFill/>
                  </a:tcPr>
                </a:tc>
                <a:tc>
                  <a:txBody>
                    <a:bodyPr/>
                    <a:lstStyle/>
                    <a:p>
                      <a:pPr algn="ctr" rtl="1"/>
                      <a:r>
                        <a:rPr lang="he-IL" dirty="0"/>
                        <a:t>סטודנטים</a:t>
                      </a:r>
                    </a:p>
                  </a:txBody>
                  <a:tcPr anchor="ctr">
                    <a:solidFill>
                      <a:schemeClr val="accent6">
                        <a:lumMod val="75000"/>
                      </a:schemeClr>
                    </a:solidFill>
                  </a:tcPr>
                </a:tc>
                <a:tc>
                  <a:txBody>
                    <a:bodyPr/>
                    <a:lstStyle/>
                    <a:p>
                      <a:pPr algn="ctr" rtl="1"/>
                      <a:r>
                        <a:rPr lang="he-IL" dirty="0"/>
                        <a:t>כאחוז מישראל</a:t>
                      </a:r>
                    </a:p>
                    <a:p>
                      <a:pPr algn="ctr" rtl="1"/>
                      <a:r>
                        <a:rPr lang="he-IL" sz="1400" dirty="0"/>
                        <a:t>(סטודנטים בישראל)</a:t>
                      </a:r>
                    </a:p>
                  </a:txBody>
                  <a:tcPr anchor="ctr">
                    <a:solidFill>
                      <a:schemeClr val="accent6">
                        <a:lumMod val="75000"/>
                      </a:schemeClr>
                    </a:solidFill>
                  </a:tcPr>
                </a:tc>
                <a:extLst>
                  <a:ext uri="{0D108BD9-81ED-4DB2-BD59-A6C34878D82A}">
                    <a16:rowId xmlns:a16="http://schemas.microsoft.com/office/drawing/2014/main" xmlns="" val="10000"/>
                  </a:ext>
                </a:extLst>
              </a:tr>
              <a:tr h="563618">
                <a:tc>
                  <a:txBody>
                    <a:bodyPr/>
                    <a:lstStyle/>
                    <a:p>
                      <a:pPr algn="r" rtl="1"/>
                      <a:r>
                        <a:rPr lang="he-IL" sz="1600" b="1" dirty="0"/>
                        <a:t>חינוך על-תיכוני</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a:solidFill>
                            <a:srgbClr val="5E5E5E"/>
                          </a:solidFill>
                          <a:latin typeface="Arial" pitchFamily="34" charset="0"/>
                          <a:cs typeface="Arial" pitchFamily="34" charset="0"/>
                        </a:rPr>
                        <a:t>לימודים לא אקדמיים - לא כולל תלמידי הוראה וכיתות י"ג-י"ד</a:t>
                      </a:r>
                      <a:endParaRPr lang="he-IL" b="1" dirty="0">
                        <a:solidFill>
                          <a:srgbClr val="5E5E5E"/>
                        </a:solidFill>
                      </a:endParaRPr>
                    </a:p>
                  </a:txBody>
                  <a:tcPr anchor="ctr">
                    <a:solidFill>
                      <a:schemeClr val="bg1">
                        <a:lumMod val="85000"/>
                      </a:schemeClr>
                    </a:solidFill>
                  </a:tcPr>
                </a:tc>
                <a:tc>
                  <a:txBody>
                    <a:bodyPr/>
                    <a:lstStyle/>
                    <a:p>
                      <a:pPr algn="ctr">
                        <a:lnSpc>
                          <a:spcPct val="80000"/>
                        </a:lnSpc>
                        <a:spcBef>
                          <a:spcPct val="0"/>
                        </a:spcBef>
                        <a:buFontTx/>
                        <a:buNone/>
                      </a:pPr>
                      <a:r>
                        <a:rPr lang="en-US" altLang="he-IL" sz="1800" b="0" baseline="0" dirty="0">
                          <a:solidFill>
                            <a:schemeClr val="tx1"/>
                          </a:solidFill>
                          <a:latin typeface="Arial" pitchFamily="34" charset="0"/>
                          <a:cs typeface="Arial" pitchFamily="34" charset="0"/>
                        </a:rPr>
                        <a:t>7,005</a:t>
                      </a:r>
                    </a:p>
                  </a:txBody>
                  <a:tcPr anchor="ctr">
                    <a:solidFill>
                      <a:schemeClr val="bg1">
                        <a:lumMod val="85000"/>
                      </a:schemeClr>
                    </a:solidFill>
                  </a:tcPr>
                </a:tc>
                <a:tc>
                  <a:txBody>
                    <a:bodyPr/>
                    <a:lstStyle/>
                    <a:p>
                      <a:pPr algn="ctr">
                        <a:spcBef>
                          <a:spcPct val="0"/>
                        </a:spcBef>
                        <a:buFontTx/>
                        <a:buNone/>
                      </a:pPr>
                      <a:r>
                        <a:rPr lang="en-US" altLang="he-IL" sz="1800" b="0" baseline="0" dirty="0">
                          <a:solidFill>
                            <a:schemeClr val="tx1"/>
                          </a:solidFill>
                          <a:latin typeface="Arial" pitchFamily="34" charset="0"/>
                          <a:cs typeface="Arial" pitchFamily="34" charset="0"/>
                        </a:rPr>
                        <a:t>18.7%</a:t>
                      </a: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a:solidFill>
                            <a:srgbClr val="5E5E5E"/>
                          </a:solidFill>
                          <a:latin typeface="Arial" pitchFamily="34" charset="0"/>
                          <a:cs typeface="Arial" pitchFamily="34" charset="0"/>
                        </a:rPr>
                        <a:t>(37,371)</a:t>
                      </a:r>
                    </a:p>
                  </a:txBody>
                  <a:tcPr anchor="ctr">
                    <a:solidFill>
                      <a:schemeClr val="bg1">
                        <a:lumMod val="85000"/>
                      </a:schemeClr>
                    </a:solidFill>
                  </a:tcPr>
                </a:tc>
                <a:extLst>
                  <a:ext uri="{0D108BD9-81ED-4DB2-BD59-A6C34878D82A}">
                    <a16:rowId xmlns:a16="http://schemas.microsoft.com/office/drawing/2014/main" xmlns="" val="10001"/>
                  </a:ext>
                </a:extLst>
              </a:tr>
              <a:tr h="563618">
                <a:tc>
                  <a:txBody>
                    <a:bodyPr/>
                    <a:lstStyle/>
                    <a:p>
                      <a:pPr algn="r" rtl="1"/>
                      <a:r>
                        <a:rPr lang="he-IL" sz="1600" b="1" dirty="0"/>
                        <a:t>מכללות אקדמיות</a:t>
                      </a:r>
                      <a:endParaRPr lang="he-IL" sz="1600" b="1" kern="1200" baseline="0" dirty="0">
                        <a:solidFill>
                          <a:schemeClr val="tx1">
                            <a:lumMod val="50000"/>
                            <a:lumOff val="50000"/>
                          </a:schemeClr>
                        </a:solidFill>
                        <a:latin typeface="Arial" pitchFamily="34" charset="0"/>
                        <a:ea typeface="+mn-ea"/>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a:solidFill>
                            <a:schemeClr val="tx1"/>
                          </a:solidFill>
                          <a:latin typeface="Arial" pitchFamily="34" charset="0"/>
                          <a:cs typeface="Arial" pitchFamily="34" charset="0"/>
                        </a:rPr>
                        <a:t>12,212</a:t>
                      </a:r>
                    </a:p>
                  </a:txBody>
                  <a:tcPr anchor="ctr">
                    <a:solidFill>
                      <a:schemeClr val="bg1">
                        <a:lumMod val="95000"/>
                      </a:schemeClr>
                    </a:solidFill>
                  </a:tcPr>
                </a:tc>
                <a:tc>
                  <a:txBody>
                    <a:bodyPr/>
                    <a:lstStyle/>
                    <a:p>
                      <a:pPr algn="ctr">
                        <a:spcBef>
                          <a:spcPct val="0"/>
                        </a:spcBef>
                        <a:buFontTx/>
                        <a:buNone/>
                      </a:pPr>
                      <a:r>
                        <a:rPr lang="en-US" altLang="he-IL" sz="1800" b="0" baseline="0" dirty="0">
                          <a:solidFill>
                            <a:schemeClr val="tx1"/>
                          </a:solidFill>
                          <a:latin typeface="Arial" pitchFamily="34" charset="0"/>
                          <a:cs typeface="Arial" pitchFamily="34" charset="0"/>
                        </a:rPr>
                        <a:t>8.8%</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a:solidFill>
                            <a:schemeClr val="bg1">
                              <a:lumMod val="50000"/>
                            </a:schemeClr>
                          </a:solidFill>
                          <a:latin typeface="Arial" pitchFamily="34" charset="0"/>
                          <a:cs typeface="Arial" pitchFamily="34" charset="0"/>
                        </a:rPr>
                        <a:t>(138,335)</a:t>
                      </a:r>
                    </a:p>
                  </a:txBody>
                  <a:tcPr anchor="ctr">
                    <a:solidFill>
                      <a:schemeClr val="bg1">
                        <a:lumMod val="95000"/>
                      </a:schemeClr>
                    </a:solidFill>
                  </a:tcPr>
                </a:tc>
                <a:extLst>
                  <a:ext uri="{0D108BD9-81ED-4DB2-BD59-A6C34878D82A}">
                    <a16:rowId xmlns:a16="http://schemas.microsoft.com/office/drawing/2014/main" xmlns="" val="10002"/>
                  </a:ext>
                </a:extLst>
              </a:tr>
              <a:tr h="563618">
                <a:tc>
                  <a:txBody>
                    <a:bodyPr/>
                    <a:lstStyle/>
                    <a:p>
                      <a:pPr algn="r" rtl="1"/>
                      <a:r>
                        <a:rPr lang="he-IL" sz="1600" b="1" dirty="0"/>
                        <a:t>אוניברסיטה</a:t>
                      </a:r>
                    </a:p>
                  </a:txBody>
                  <a:tcPr anchor="ctr">
                    <a:solidFill>
                      <a:schemeClr val="bg1">
                        <a:lumMod val="85000"/>
                      </a:schemeClr>
                    </a:solidFill>
                  </a:tcPr>
                </a:tc>
                <a:tc>
                  <a:txBody>
                    <a:bodyPr/>
                    <a:lstStyle/>
                    <a:p>
                      <a:pPr algn="ctr">
                        <a:spcBef>
                          <a:spcPct val="0"/>
                        </a:spcBef>
                        <a:buFontTx/>
                        <a:buNone/>
                      </a:pPr>
                      <a:r>
                        <a:rPr lang="en-US" altLang="he-IL" sz="1800" b="0" baseline="0" dirty="0">
                          <a:solidFill>
                            <a:schemeClr val="tx1"/>
                          </a:solidFill>
                          <a:latin typeface="Arial" pitchFamily="34" charset="0"/>
                          <a:cs typeface="Arial" pitchFamily="34" charset="0"/>
                        </a:rPr>
                        <a:t>26,643</a:t>
                      </a: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800" b="0" baseline="0" dirty="0">
                          <a:solidFill>
                            <a:schemeClr val="tx1"/>
                          </a:solidFill>
                          <a:latin typeface="Arial" pitchFamily="34" charset="0"/>
                          <a:cs typeface="Arial" pitchFamily="34" charset="0"/>
                        </a:rPr>
                        <a:t>20.5%</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400" b="0" baseline="0" dirty="0">
                          <a:solidFill>
                            <a:srgbClr val="5E5E5E"/>
                          </a:solidFill>
                          <a:latin typeface="Arial" pitchFamily="34" charset="0"/>
                          <a:cs typeface="Arial" pitchFamily="34" charset="0"/>
                        </a:rPr>
                        <a:t>(129,829)</a:t>
                      </a:r>
                      <a:endParaRPr lang="he-IL" sz="1400" b="0" dirty="0">
                        <a:solidFill>
                          <a:srgbClr val="5E5E5E"/>
                        </a:solidFill>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6" name="Rectangle 46"/>
          <p:cNvSpPr>
            <a:spLocks noChangeArrowheads="1"/>
          </p:cNvSpPr>
          <p:nvPr/>
        </p:nvSpPr>
        <p:spPr bwMode="auto">
          <a:xfrm>
            <a:off x="335365" y="4672473"/>
            <a:ext cx="7488833" cy="369332"/>
          </a:xfrm>
          <a:prstGeom prst="rect">
            <a:avLst/>
          </a:prstGeom>
          <a:noFill/>
          <a:ln>
            <a:noFill/>
          </a:ln>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he-IL" sz="1200" baseline="0" dirty="0">
              <a:solidFill>
                <a:srgbClr val="5E5E5E"/>
              </a:solidFill>
              <a:latin typeface="Arial" pitchFamily="34" charset="0"/>
              <a:cs typeface="+mn-cs"/>
            </a:endParaRPr>
          </a:p>
          <a:p>
            <a:pPr>
              <a:spcBef>
                <a:spcPct val="0"/>
              </a:spcBef>
              <a:buFontTx/>
              <a:buNone/>
            </a:pPr>
            <a:r>
              <a:rPr lang="he-IL" altLang="he-IL" sz="1200" baseline="0" dirty="0">
                <a:solidFill>
                  <a:srgbClr val="5E5E5E"/>
                </a:solidFill>
                <a:latin typeface="Arial" pitchFamily="34" charset="0"/>
                <a:cs typeface="+mn-cs"/>
              </a:rPr>
              <a:t>(</a:t>
            </a:r>
            <a:r>
              <a:rPr lang="he-IL" altLang="he-IL" sz="1200" b="1" dirty="0">
                <a:solidFill>
                  <a:srgbClr val="5E5E5E"/>
                </a:solidFill>
                <a:latin typeface="Arial" pitchFamily="34" charset="0"/>
                <a:cs typeface="+mn-cs"/>
              </a:rPr>
              <a:t>נתוני השנה הקודמת - 2014/15</a:t>
            </a:r>
            <a:r>
              <a:rPr lang="he-IL" altLang="he-IL" sz="1200" baseline="0" dirty="0">
                <a:solidFill>
                  <a:srgbClr val="5E5E5E"/>
                </a:solidFill>
                <a:latin typeface="Arial" pitchFamily="34" charset="0"/>
                <a:cs typeface="+mn-cs"/>
              </a:rPr>
              <a:t>: חינוך על-תיכוני 6,315; מכללות אקדמיות וסמינרים 11,493; אוניברסיטה 26,727)</a:t>
            </a:r>
            <a:endParaRPr lang="en-US" altLang="he-IL" sz="1200" baseline="0" dirty="0">
              <a:solidFill>
                <a:srgbClr val="5E5E5E"/>
              </a:solidFill>
              <a:latin typeface="Arial" pitchFamily="34" charset="0"/>
              <a:cs typeface="+mn-cs"/>
            </a:endParaRPr>
          </a:p>
        </p:txBody>
      </p:sp>
      <p:sp>
        <p:nvSpPr>
          <p:cNvPr id="10" name="מציין מיקום תוכן 5"/>
          <p:cNvSpPr txBox="1">
            <a:spLocks/>
          </p:cNvSpPr>
          <p:nvPr/>
        </p:nvSpPr>
        <p:spPr>
          <a:xfrm>
            <a:off x="8688291" y="6484694"/>
            <a:ext cx="3472364"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2017 ושנתון סטטיסטי לישראל </a:t>
            </a:r>
            <a:r>
              <a:rPr lang="he-IL" sz="900" dirty="0" smtClean="0">
                <a:solidFill>
                  <a:schemeClr val="bg1">
                    <a:lumMod val="85000"/>
                  </a:schemeClr>
                </a:solidFill>
              </a:rPr>
              <a:t>2016 </a:t>
            </a:r>
            <a:r>
              <a:rPr lang="he-IL" sz="900" dirty="0">
                <a:solidFill>
                  <a:schemeClr val="bg1">
                    <a:lumMod val="85000"/>
                  </a:schemeClr>
                </a:solidFill>
              </a:rPr>
              <a:t>(לוח 8.54)</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27</a:t>
            </a:r>
          </a:p>
        </p:txBody>
      </p:sp>
    </p:spTree>
    <p:extLst>
      <p:ext uri="{BB962C8B-B14F-4D97-AF65-F5344CB8AC3E}">
        <p14:creationId xmlns:p14="http://schemas.microsoft.com/office/powerpoint/2010/main" val="335455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20291A1D-5FBE-4E80-B217-4FF4B2370AB5}"/>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EF6104A8-A52D-4F4C-BD49-793BCB689A9D}"/>
              </a:ext>
            </a:extLst>
          </p:cNvPr>
          <p:cNvSpPr txBox="1">
            <a:spLocks/>
          </p:cNvSpPr>
          <p:nvPr/>
        </p:nvSpPr>
        <p:spPr>
          <a:xfrm>
            <a:off x="-9668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4" name="כותרת 3">
            <a:extLst>
              <a:ext uri="{FF2B5EF4-FFF2-40B4-BE49-F238E27FC236}">
                <a16:creationId xmlns:a16="http://schemas.microsoft.com/office/drawing/2014/main" xmlns="" id="{D399438A-B2E9-449A-A85D-1FC298D447BC}"/>
              </a:ext>
            </a:extLst>
          </p:cNvPr>
          <p:cNvSpPr>
            <a:spLocks noGrp="1"/>
          </p:cNvSpPr>
          <p:nvPr>
            <p:ph type="ctrTitle"/>
          </p:nvPr>
        </p:nvSpPr>
        <p:spPr>
          <a:xfrm>
            <a:off x="-1692521" y="332973"/>
            <a:ext cx="10020769" cy="503739"/>
          </a:xfrm>
        </p:spPr>
        <p:txBody>
          <a:bodyPr/>
          <a:lstStyle/>
          <a:p>
            <a:r>
              <a:rPr lang="he-IL" sz="3200" dirty="0">
                <a:solidFill>
                  <a:srgbClr val="5E5E5E"/>
                </a:solidFill>
                <a:cs typeface="Blender" pitchFamily="18" charset="-79"/>
              </a:rPr>
              <a:t>סטודנטים באוניברסיטת תל-אביב</a:t>
            </a:r>
            <a:br>
              <a:rPr lang="he-IL" sz="3200" dirty="0">
                <a:solidFill>
                  <a:srgbClr val="5E5E5E"/>
                </a:solidFill>
                <a:cs typeface="Blender" pitchFamily="18" charset="-79"/>
              </a:rPr>
            </a:br>
            <a:r>
              <a:rPr lang="he-IL" sz="2400" dirty="0">
                <a:solidFill>
                  <a:srgbClr val="5E5E5E"/>
                </a:solidFill>
                <a:cs typeface="Blender" pitchFamily="18" charset="-79"/>
              </a:rPr>
              <a:t>(אלפים)</a:t>
            </a:r>
            <a:endParaRPr lang="x-none" sz="2400" dirty="0">
              <a:solidFill>
                <a:srgbClr val="5E5E5E"/>
              </a:solidFill>
              <a:cs typeface="Blender" pitchFamily="18" charset="-79"/>
            </a:endParaRPr>
          </a:p>
        </p:txBody>
      </p:sp>
      <p:sp>
        <p:nvSpPr>
          <p:cNvPr id="13" name="מציין מיקום תוכן 3"/>
          <p:cNvSpPr>
            <a:spLocks noGrp="1"/>
          </p:cNvSpPr>
          <p:nvPr>
            <p:ph sz="quarter" idx="14"/>
          </p:nvPr>
        </p:nvSpPr>
        <p:spPr>
          <a:xfrm>
            <a:off x="8744316" y="2565722"/>
            <a:ext cx="3472364" cy="503238"/>
          </a:xfrm>
        </p:spPr>
        <p:txBody>
          <a:bodyPr/>
          <a:lstStyle/>
          <a:p>
            <a:r>
              <a:rPr lang="he-IL" sz="2000" dirty="0">
                <a:solidFill>
                  <a:schemeClr val="bg1"/>
                </a:solidFill>
                <a:cs typeface="Blender" pitchFamily="18" charset="-79"/>
              </a:rPr>
              <a:t>מספר הסטודנטים באוניברסיטת תל-אביב עלה משמעותית מאז היווסדותה. עם זאת, בשנים האחרונות חל צמצום קטן במספר הסטודנטים.</a:t>
            </a:r>
          </a:p>
          <a:p>
            <a:r>
              <a:rPr lang="he-IL" sz="2000" dirty="0">
                <a:solidFill>
                  <a:schemeClr val="bg1"/>
                </a:solidFill>
                <a:cs typeface="Blender" pitchFamily="18" charset="-79"/>
              </a:rPr>
              <a:t>כ-29% מכלל הסטודנטים שלמדו </a:t>
            </a:r>
            <a:r>
              <a:rPr lang="he-IL" sz="2000" dirty="0" err="1">
                <a:solidFill>
                  <a:schemeClr val="bg1"/>
                </a:solidFill>
                <a:cs typeface="Blender" pitchFamily="18" charset="-79"/>
              </a:rPr>
              <a:t>בתשע"ו</a:t>
            </a:r>
            <a:r>
              <a:rPr lang="he-IL" sz="2000" dirty="0">
                <a:solidFill>
                  <a:schemeClr val="bg1"/>
                </a:solidFill>
                <a:cs typeface="Blender" pitchFamily="18" charset="-79"/>
              </a:rPr>
              <a:t> (2015/16) באוניברסיטת תל-אביב התגוררו בעיר (כ-7,600 סטודנטים).</a:t>
            </a:r>
          </a:p>
        </p:txBody>
      </p:sp>
      <p:grpSp>
        <p:nvGrpSpPr>
          <p:cNvPr id="14" name="קבוצה 13" descr="גרף מספר סטודנטים באוניברסיטת תל אביב לפי שנים:&#10;מאז הקמתה של אוניברסיטת תל-אביב מספר הסטודנטים הלומדים בה גדל בהתמדה. בשלושת העשורים הראשונים קצב הגידול היה גבוה (כ-30% בכל עשור). בשנת 2009/10 לא נרשם גידול נוסף במספר הסטודנטים. עם זאת, בשנתיים שלאחר מכן, מספר הסטודנטים החל לעלות והגיע לשיא מאז הקמתה של האוניברסיטה - לכ-28,000 סטודנטים. מאז שיא זה מספר הסטודנטים במגמת צמצום קלה, כך שבשנת הלימודים תשע&quot;ו (2015/16) עמד מספרם על כ-26,600 סטודנטים.">
            <a:extLst>
              <a:ext uri="{FF2B5EF4-FFF2-40B4-BE49-F238E27FC236}">
                <a16:creationId xmlns:a16="http://schemas.microsoft.com/office/drawing/2014/main" xmlns="" id="{26650295-52C0-4C9F-9A0B-26340CF1FC39}"/>
              </a:ext>
            </a:extLst>
          </p:cNvPr>
          <p:cNvGrpSpPr/>
          <p:nvPr/>
        </p:nvGrpSpPr>
        <p:grpSpPr>
          <a:xfrm>
            <a:off x="181951" y="1824894"/>
            <a:ext cx="8064896" cy="3976444"/>
            <a:chOff x="181951" y="1824894"/>
            <a:chExt cx="8064896" cy="3976444"/>
          </a:xfrm>
        </p:grpSpPr>
        <p:graphicFrame>
          <p:nvGraphicFramePr>
            <p:cNvPr id="15" name="תרשים 14">
              <a:extLst>
                <a:ext uri="{FF2B5EF4-FFF2-40B4-BE49-F238E27FC236}">
                  <a16:creationId xmlns:a16="http://schemas.microsoft.com/office/drawing/2014/main" xmlns="" id="{103EC131-257B-42F9-96C2-07773035F444}"/>
                </a:ext>
              </a:extLst>
            </p:cNvPr>
            <p:cNvGraphicFramePr>
              <a:graphicFrameLocks/>
            </p:cNvGraphicFramePr>
            <p:nvPr>
              <p:extLst>
                <p:ext uri="{D42A27DB-BD31-4B8C-83A1-F6EECF244321}">
                  <p14:modId xmlns:p14="http://schemas.microsoft.com/office/powerpoint/2010/main" val="3337901707"/>
                </p:ext>
              </p:extLst>
            </p:nvPr>
          </p:nvGraphicFramePr>
          <p:xfrm>
            <a:off x="181951" y="1824894"/>
            <a:ext cx="8064896" cy="397644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מחבר ישר 15">
              <a:extLst>
                <a:ext uri="{FF2B5EF4-FFF2-40B4-BE49-F238E27FC236}">
                  <a16:creationId xmlns:a16="http://schemas.microsoft.com/office/drawing/2014/main" xmlns="" id="{39460192-CB17-42EA-9F5C-65A6C2D9DBBF}"/>
                </a:ext>
              </a:extLst>
            </p:cNvPr>
            <p:cNvCxnSpPr/>
            <p:nvPr/>
          </p:nvCxnSpPr>
          <p:spPr>
            <a:xfrm flipV="1">
              <a:off x="4799856" y="2587973"/>
              <a:ext cx="0" cy="2641227"/>
            </a:xfrm>
            <a:prstGeom prst="line">
              <a:avLst/>
            </a:prstGeom>
            <a:ln w="31750" cap="sq">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מציין מיקום תוכן 5"/>
          <p:cNvSpPr txBox="1">
            <a:spLocks/>
          </p:cNvSpPr>
          <p:nvPr/>
        </p:nvSpPr>
        <p:spPr>
          <a:xfrm>
            <a:off x="8688291" y="6484694"/>
            <a:ext cx="3472364"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2017</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28</a:t>
            </a: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 name="תמונה 80" title="רקע">
            <a:extLst>
              <a:ext uri="{FF2B5EF4-FFF2-40B4-BE49-F238E27FC236}">
                <a16:creationId xmlns:a16="http://schemas.microsoft.com/office/drawing/2014/main" xmlns="" id="{5BC3DBCD-DAD8-4110-B851-074B1402914E}"/>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AB23E664-521E-4F69-9160-7C9294C9A01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9" name="כותרת 1">
            <a:extLst>
              <a:ext uri="{FF2B5EF4-FFF2-40B4-BE49-F238E27FC236}">
                <a16:creationId xmlns:a16="http://schemas.microsoft.com/office/drawing/2014/main" xmlns="" id="{65836D4F-7EFE-45B9-9002-913A59040DF8}"/>
              </a:ext>
            </a:extLst>
          </p:cNvPr>
          <p:cNvSpPr>
            <a:spLocks noGrp="1"/>
          </p:cNvSpPr>
          <p:nvPr>
            <p:ph type="ctrTitle"/>
          </p:nvPr>
        </p:nvSpPr>
        <p:spPr>
          <a:xfrm>
            <a:off x="-1536848" y="-171400"/>
            <a:ext cx="10020769" cy="503739"/>
          </a:xfrm>
        </p:spPr>
        <p:txBody>
          <a:bodyPr/>
          <a:lstStyle/>
          <a:p>
            <a:r>
              <a:rPr lang="he-IL" altLang="he-IL" sz="4400" baseline="-25000" dirty="0">
                <a:solidFill>
                  <a:srgbClr val="5E5E5E"/>
                </a:solidFill>
                <a:cs typeface="Blender" pitchFamily="18" charset="-79"/>
              </a:rPr>
              <a:t>מטרופולין תל-אביב (2016)</a:t>
            </a:r>
            <a:r>
              <a:rPr lang="x-none" dirty="0"/>
              <a:t/>
            </a:r>
            <a:br>
              <a:rPr lang="x-none" dirty="0"/>
            </a:br>
            <a:endParaRPr lang="x-none" dirty="0"/>
          </a:p>
        </p:txBody>
      </p:sp>
      <p:sp>
        <p:nvSpPr>
          <p:cNvPr id="48" name="Rectangle 44"/>
          <p:cNvSpPr>
            <a:spLocks noChangeArrowheads="1"/>
          </p:cNvSpPr>
          <p:nvPr/>
        </p:nvSpPr>
        <p:spPr bwMode="auto">
          <a:xfrm>
            <a:off x="3791744" y="116632"/>
            <a:ext cx="475252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base">
              <a:spcBef>
                <a:spcPct val="0"/>
              </a:spcBef>
              <a:spcAft>
                <a:spcPct val="0"/>
              </a:spcAft>
              <a:buFontTx/>
              <a:buNone/>
            </a:pPr>
            <a:r>
              <a:rPr lang="he-IL" altLang="he-IL" sz="4000" b="1" baseline="-25000" dirty="0">
                <a:solidFill>
                  <a:schemeClr val="accent5">
                    <a:lumMod val="75000"/>
                  </a:schemeClr>
                </a:solidFill>
                <a:latin typeface="Blender" charset="0"/>
                <a:ea typeface="Blender" charset="0"/>
                <a:cs typeface="Blender" charset="0"/>
              </a:rPr>
              <a:t>כ-3,854,000 איש</a:t>
            </a:r>
            <a:endParaRPr lang="en-US" altLang="he-IL" sz="4000" baseline="-25000" dirty="0">
              <a:solidFill>
                <a:schemeClr val="accent5">
                  <a:lumMod val="75000"/>
                </a:schemeClr>
              </a:solidFill>
              <a:latin typeface="Blender" charset="0"/>
              <a:ea typeface="Blender" charset="0"/>
              <a:cs typeface="Blender" charset="0"/>
            </a:endParaRPr>
          </a:p>
        </p:txBody>
      </p:sp>
      <p:sp>
        <p:nvSpPr>
          <p:cNvPr id="49" name="Text Placeholder 50"/>
          <p:cNvSpPr>
            <a:spLocks noGrp="1"/>
          </p:cNvSpPr>
          <p:nvPr/>
        </p:nvSpPr>
        <p:spPr>
          <a:xfrm>
            <a:off x="8709155" y="2699922"/>
            <a:ext cx="3453242" cy="1521173"/>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אחוז תושבי תל</a:t>
            </a:r>
            <a:r>
              <a:rPr lang="he-IL" altLang="he-IL" sz="24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אביב-יפו מתוך מטרופולין תל</a:t>
            </a:r>
            <a:r>
              <a:rPr lang="he-IL" altLang="he-IL" sz="20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 מצטמצם בהדרגה לאורך השנים.</a:t>
            </a:r>
            <a:endParaRPr lang="en-US" altLang="he-IL" sz="2000" dirty="0">
              <a:solidFill>
                <a:schemeClr val="bg1"/>
              </a:solidFill>
              <a:latin typeface="Blender" charset="0"/>
              <a:ea typeface="Blender" charset="0"/>
              <a:cs typeface="Blender" charset="0"/>
            </a:endParaRPr>
          </a:p>
          <a:p>
            <a:endParaRPr lang="en-US" sz="2000" dirty="0">
              <a:latin typeface="Blender" charset="0"/>
              <a:ea typeface="Blender" charset="0"/>
              <a:cs typeface="Blender" charset="0"/>
            </a:endParaRPr>
          </a:p>
        </p:txBody>
      </p:sp>
      <p:sp>
        <p:nvSpPr>
          <p:cNvPr id="54" name="מלבן 53"/>
          <p:cNvSpPr/>
          <p:nvPr/>
        </p:nvSpPr>
        <p:spPr>
          <a:xfrm>
            <a:off x="5214661" y="2123588"/>
            <a:ext cx="2725426" cy="35394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מטרופולין תל-אביב כ-% מישראל</a:t>
            </a:r>
            <a:endParaRPr lang="he-IL" sz="1700" dirty="0">
              <a:solidFill>
                <a:srgbClr val="5E5E5E"/>
              </a:solidFill>
              <a:latin typeface="Blender" charset="0"/>
              <a:ea typeface="Blender" charset="0"/>
              <a:cs typeface="Blender" charset="0"/>
            </a:endParaRPr>
          </a:p>
        </p:txBody>
      </p:sp>
      <p:graphicFrame>
        <p:nvGraphicFramePr>
          <p:cNvPr id="52" name="מציין מיקום תרשים 3" descr="מטרופולין תל אביב כאחוז מישראל:&#10;1995: 43.8%&#10;2000: 43.7%&#10;*2016: 44.7%"/>
          <p:cNvGraphicFramePr>
            <a:graphicFrameLocks noGrp="1"/>
          </p:cNvGraphicFramePr>
          <p:nvPr>
            <p:extLst>
              <p:ext uri="{D42A27DB-BD31-4B8C-83A1-F6EECF244321}">
                <p14:modId xmlns:p14="http://schemas.microsoft.com/office/powerpoint/2010/main" val="2825918583"/>
              </p:ext>
            </p:extLst>
          </p:nvPr>
        </p:nvGraphicFramePr>
        <p:xfrm>
          <a:off x="4830379" y="1400902"/>
          <a:ext cx="3529535" cy="2183988"/>
        </p:xfrm>
        <a:graphic>
          <a:graphicData uri="http://schemas.openxmlformats.org/drawingml/2006/chart">
            <c:chart xmlns:c="http://schemas.openxmlformats.org/drawingml/2006/chart" xmlns:r="http://schemas.openxmlformats.org/officeDocument/2006/relationships" r:id="rId3"/>
          </a:graphicData>
        </a:graphic>
      </p:graphicFrame>
      <p:sp>
        <p:nvSpPr>
          <p:cNvPr id="57" name="מלבן 56"/>
          <p:cNvSpPr/>
          <p:nvPr/>
        </p:nvSpPr>
        <p:spPr>
          <a:xfrm>
            <a:off x="5381190" y="4018680"/>
            <a:ext cx="2520242" cy="61555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אוכלוסיית תל-אביב-יפו (גלעין)</a:t>
            </a:r>
          </a:p>
          <a:p>
            <a:pPr algn="ctr">
              <a:defRPr/>
            </a:pPr>
            <a:r>
              <a:rPr lang="he-IL" altLang="he-IL" sz="1700" dirty="0">
                <a:solidFill>
                  <a:srgbClr val="5E5E5E"/>
                </a:solidFill>
                <a:latin typeface="Blender" charset="0"/>
                <a:ea typeface="Blender" charset="0"/>
                <a:cs typeface="Blender" charset="0"/>
              </a:rPr>
              <a:t> כ-% מהמטרופולין</a:t>
            </a:r>
            <a:endParaRPr lang="he-IL" sz="1700" dirty="0">
              <a:solidFill>
                <a:srgbClr val="5E5E5E"/>
              </a:solidFill>
              <a:latin typeface="Blender" charset="0"/>
              <a:ea typeface="Blender" charset="0"/>
              <a:cs typeface="Blender" charset="0"/>
            </a:endParaRPr>
          </a:p>
        </p:txBody>
      </p:sp>
      <p:graphicFrame>
        <p:nvGraphicFramePr>
          <p:cNvPr id="53" name="מציין מיקום תרשים 3" descr="אוכלוסיית תל אביב יפו (גלעין) כאחוז מהמטרופולין:&#10;1995: 14%.&#10;2000: 13%.&#10;2016*: 11%."/>
          <p:cNvGraphicFramePr>
            <a:graphicFrameLocks/>
          </p:cNvGraphicFramePr>
          <p:nvPr>
            <p:extLst>
              <p:ext uri="{D42A27DB-BD31-4B8C-83A1-F6EECF244321}">
                <p14:modId xmlns:p14="http://schemas.microsoft.com/office/powerpoint/2010/main" val="2404071239"/>
              </p:ext>
            </p:extLst>
          </p:nvPr>
        </p:nvGraphicFramePr>
        <p:xfrm>
          <a:off x="4769912" y="3427937"/>
          <a:ext cx="3529535" cy="2183988"/>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 Box 37"/>
          <p:cNvSpPr txBox="1">
            <a:spLocks noChangeArrowheads="1"/>
          </p:cNvSpPr>
          <p:nvPr/>
        </p:nvSpPr>
        <p:spPr bwMode="auto">
          <a:xfrm>
            <a:off x="3863753" y="5805264"/>
            <a:ext cx="442413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60338" indent="-125413" algn="just" fontAlgn="base">
              <a:lnSpc>
                <a:spcPts val="1200"/>
              </a:lnSpc>
              <a:spcBef>
                <a:spcPct val="50000"/>
              </a:spcBef>
              <a:spcAft>
                <a:spcPct val="0"/>
              </a:spcAft>
              <a:buNone/>
              <a:defRPr/>
            </a:pPr>
            <a:r>
              <a:rPr lang="en-US" altLang="he-IL" sz="1200" dirty="0">
                <a:solidFill>
                  <a:srgbClr val="5E5E5E"/>
                </a:solidFill>
                <a:latin typeface="Arial" pitchFamily="34" charset="0"/>
                <a:cs typeface="Arial" pitchFamily="34" charset="0"/>
              </a:rPr>
              <a:t>*</a:t>
            </a:r>
            <a:r>
              <a:rPr lang="he-IL" altLang="he-IL" sz="1200" dirty="0">
                <a:solidFill>
                  <a:srgbClr val="5E5E5E"/>
                </a:solidFill>
                <a:latin typeface="Arial" pitchFamily="34" charset="0"/>
                <a:cs typeface="Arial" pitchFamily="34" charset="0"/>
              </a:rPr>
              <a:t> בשנת 2013 הגדרת המטרופולין השתנתה (נוספו מס' יישובים שבעבר לא היו חלק מהמטרופולין, כמו היישובים הישראלים ביהודה ובשומרון).</a:t>
            </a:r>
            <a:endParaRPr lang="en-US" altLang="he-IL" sz="1200" dirty="0">
              <a:solidFill>
                <a:srgbClr val="5E5E5E"/>
              </a:solidFill>
              <a:latin typeface="Arial" pitchFamily="34" charset="0"/>
              <a:cs typeface="Arial" pitchFamily="34" charset="0"/>
            </a:endParaRPr>
          </a:p>
        </p:txBody>
      </p:sp>
      <p:pic>
        <p:nvPicPr>
          <p:cNvPr id="8" name="תמונה 7" title="מפת מטרופולין תל אביב">
            <a:extLst>
              <a:ext uri="{FF2B5EF4-FFF2-40B4-BE49-F238E27FC236}">
                <a16:creationId xmlns:a16="http://schemas.microsoft.com/office/drawing/2014/main" xmlns="" id="{725B39BB-477D-4F41-9B51-8F28C7962093}"/>
              </a:ext>
            </a:extLst>
          </p:cNvPr>
          <p:cNvPicPr>
            <a:picLocks noChangeAspect="1"/>
          </p:cNvPicPr>
          <p:nvPr/>
        </p:nvPicPr>
        <p:blipFill>
          <a:blip r:embed="rId5"/>
          <a:stretch>
            <a:fillRect/>
          </a:stretch>
        </p:blipFill>
        <p:spPr>
          <a:xfrm>
            <a:off x="-205023" y="-62743"/>
            <a:ext cx="5353591" cy="6911260"/>
          </a:xfrm>
          <a:prstGeom prst="rect">
            <a:avLst/>
          </a:prstGeom>
        </p:spPr>
      </p:pic>
      <p:sp>
        <p:nvSpPr>
          <p:cNvPr id="21"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BF6D9889-DC7E-45AC-A5B1-18BEBC2AD9D9}"/>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a:solidFill>
                  <a:schemeClr val="bg1">
                    <a:lumMod val="85000"/>
                  </a:schemeClr>
                </a:solidFill>
                <a:latin typeface="Arial" pitchFamily="34" charset="0"/>
                <a:cs typeface="Arial" pitchFamily="34" charset="0"/>
              </a:rPr>
              <a:t>מקור הנתונים: </a:t>
            </a:r>
            <a:r>
              <a:rPr lang="he-IL" altLang="he-IL" sz="900">
                <a:solidFill>
                  <a:schemeClr val="bg1">
                    <a:lumMod val="85000"/>
                  </a:schemeClr>
                </a:solidFill>
                <a:latin typeface="Arial" pitchFamily="34" charset="0"/>
                <a:cs typeface="Arial" pitchFamily="34" charset="0"/>
              </a:rPr>
              <a:t>הלשכה המרכזית לסטטיסטיקה, שנתון סטטיסטי לישראל, 2017 </a:t>
            </a:r>
            <a:endParaRPr lang="he-IL" altLang="he-IL" sz="900" dirty="0">
              <a:solidFill>
                <a:schemeClr val="bg1">
                  <a:lumMod val="85000"/>
                </a:schemeClr>
              </a:solidFill>
              <a:latin typeface="Arial" pitchFamily="34" charset="0"/>
              <a:cs typeface="Arial" pitchFamily="34" charset="0"/>
            </a:endParaRPr>
          </a:p>
        </p:txBody>
      </p:sp>
      <p:sp>
        <p:nvSpPr>
          <p:cNvPr id="45" name="TextBox 44">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2</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403083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B1ACC772-5F46-455F-B859-754C2159266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0A87B127-D87A-4E45-A71D-9E9A99FAD44D}"/>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824880" y="332973"/>
            <a:ext cx="10020769" cy="503739"/>
          </a:xfrm>
        </p:spPr>
        <p:txBody>
          <a:bodyPr/>
          <a:lstStyle/>
          <a:p>
            <a:r>
              <a:rPr lang="he-IL" sz="3200" dirty="0">
                <a:solidFill>
                  <a:srgbClr val="5E5E5E"/>
                </a:solidFill>
                <a:cs typeface="Blender" pitchFamily="18" charset="-79"/>
              </a:rPr>
              <a:t>מועסקים בשלוש הערים הגדולות, כאחוז</a:t>
            </a:r>
            <a:br>
              <a:rPr lang="he-IL" sz="3200" dirty="0">
                <a:solidFill>
                  <a:srgbClr val="5E5E5E"/>
                </a:solidFill>
                <a:cs typeface="Blender" pitchFamily="18" charset="-79"/>
              </a:rPr>
            </a:br>
            <a:r>
              <a:rPr lang="he-IL" sz="3200" dirty="0">
                <a:solidFill>
                  <a:srgbClr val="5E5E5E"/>
                </a:solidFill>
                <a:cs typeface="Blender" pitchFamily="18" charset="-79"/>
              </a:rPr>
              <a:t>מישראל</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1" name="מציין מיקום תוכן 3"/>
          <p:cNvSpPr>
            <a:spLocks noGrp="1"/>
          </p:cNvSpPr>
          <p:nvPr>
            <p:ph sz="quarter" idx="14"/>
          </p:nvPr>
        </p:nvSpPr>
        <p:spPr>
          <a:xfrm>
            <a:off x="8620280" y="2565722"/>
            <a:ext cx="3596400" cy="503238"/>
          </a:xfrm>
        </p:spPr>
        <p:txBody>
          <a:bodyPr/>
          <a:lstStyle/>
          <a:p>
            <a:r>
              <a:rPr lang="he-IL" sz="2000" dirty="0">
                <a:solidFill>
                  <a:schemeClr val="bg1"/>
                </a:solidFill>
                <a:cs typeface="Blender" pitchFamily="18" charset="-79"/>
              </a:rPr>
              <a:t>תל-אביב-יפו היא מרכז תעסוקה כלל-ארצי:</a:t>
            </a:r>
            <a:r>
              <a:rPr lang="en-US" sz="2000" dirty="0">
                <a:solidFill>
                  <a:schemeClr val="bg1"/>
                </a:solidFill>
                <a:cs typeface="Blender" pitchFamily="18" charset="-79"/>
              </a:rPr>
              <a:t> </a:t>
            </a:r>
            <a:r>
              <a:rPr lang="he-IL" altLang="he-IL" sz="2000" dirty="0">
                <a:solidFill>
                  <a:schemeClr val="bg1"/>
                </a:solidFill>
                <a:cs typeface="Blender" pitchFamily="18" charset="-79"/>
              </a:rPr>
              <a:t>בשנת 2016, </a:t>
            </a:r>
            <a:r>
              <a:rPr lang="en-US" altLang="he-IL" sz="2000" dirty="0">
                <a:solidFill>
                  <a:schemeClr val="bg1"/>
                </a:solidFill>
                <a:cs typeface="Blender" pitchFamily="18" charset="-79"/>
              </a:rPr>
              <a:t>11%</a:t>
            </a:r>
            <a:r>
              <a:rPr lang="he-IL" altLang="he-IL" sz="2000" dirty="0">
                <a:solidFill>
                  <a:schemeClr val="bg1"/>
                </a:solidFill>
                <a:cs typeface="Blender" pitchFamily="18" charset="-79"/>
              </a:rPr>
              <a:t> מהמועסקים בישראל עבדו בתל-אביב-יפו, בעוד שהאוכלוסייה בתל-אביב-יפו מהווה רק כ-5% מאוכלוסיית ישראל.</a:t>
            </a:r>
            <a:endParaRPr lang="he-IL" sz="2000" dirty="0">
              <a:solidFill>
                <a:schemeClr val="bg1"/>
              </a:solidFill>
              <a:cs typeface="Blender" pitchFamily="18" charset="-79"/>
            </a:endParaRPr>
          </a:p>
          <a:p>
            <a:endParaRPr lang="he-IL" dirty="0"/>
          </a:p>
        </p:txBody>
      </p:sp>
      <p:graphicFrame>
        <p:nvGraphicFramePr>
          <p:cNvPr id="15" name="תרשים 14" descr="תל אביב יפו: 11% (420,000).&#10;ירושלים: 9% (329,100).&#10;חיפה: 5% (176,500)." title="גרף מועסקים בשלוש הערים הגדולות כאחוז מישראל"/>
          <p:cNvGraphicFramePr/>
          <p:nvPr>
            <p:extLst>
              <p:ext uri="{D42A27DB-BD31-4B8C-83A1-F6EECF244321}">
                <p14:modId xmlns:p14="http://schemas.microsoft.com/office/powerpoint/2010/main" val="1670899833"/>
              </p:ext>
            </p:extLst>
          </p:nvPr>
        </p:nvGraphicFramePr>
        <p:xfrm>
          <a:off x="501901" y="2204864"/>
          <a:ext cx="7659811" cy="3221786"/>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לבן 15"/>
          <p:cNvSpPr/>
          <p:nvPr/>
        </p:nvSpPr>
        <p:spPr>
          <a:xfrm>
            <a:off x="3431701" y="5733264"/>
            <a:ext cx="4536507" cy="276999"/>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בסוגריים מופיעים המספרים הגולמיים.</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29</a:t>
            </a:r>
          </a:p>
        </p:txBody>
      </p:sp>
    </p:spTree>
    <p:extLst>
      <p:ext uri="{BB962C8B-B14F-4D97-AF65-F5344CB8AC3E}">
        <p14:creationId xmlns:p14="http://schemas.microsoft.com/office/powerpoint/2010/main" val="173129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A1574C72-E074-4F29-95F2-5BAB6F96FA35}"/>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E89CB61B-789E-4837-B945-7FB8E026B0D5}"/>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4" name="כותרת 3">
            <a:extLst>
              <a:ext uri="{FF2B5EF4-FFF2-40B4-BE49-F238E27FC236}">
                <a16:creationId xmlns:a16="http://schemas.microsoft.com/office/drawing/2014/main" xmlns="" id="{6664BC21-1704-4037-B08E-615C4553FCD8}"/>
              </a:ext>
            </a:extLst>
          </p:cNvPr>
          <p:cNvSpPr>
            <a:spLocks noGrp="1"/>
          </p:cNvSpPr>
          <p:nvPr>
            <p:ph type="ctrTitle"/>
          </p:nvPr>
        </p:nvSpPr>
        <p:spPr>
          <a:xfrm>
            <a:off x="-1536848" y="332656"/>
            <a:ext cx="10020769" cy="503739"/>
          </a:xfrm>
        </p:spPr>
        <p:txBody>
          <a:bodyPr/>
          <a:lstStyle/>
          <a:p>
            <a:r>
              <a:rPr lang="he-IL" sz="3200" dirty="0">
                <a:solidFill>
                  <a:srgbClr val="5E5E5E"/>
                </a:solidFill>
                <a:cs typeface="Blender" pitchFamily="18" charset="-79"/>
              </a:rPr>
              <a:t>מועסקים בתל-אביב-יפו לאורך השנים</a:t>
            </a:r>
            <a:br>
              <a:rPr lang="he-IL" sz="3200" dirty="0">
                <a:solidFill>
                  <a:srgbClr val="5E5E5E"/>
                </a:solidFill>
                <a:cs typeface="Blender" pitchFamily="18" charset="-79"/>
              </a:rPr>
            </a:br>
            <a:r>
              <a:rPr lang="he-IL" sz="2400" dirty="0">
                <a:solidFill>
                  <a:srgbClr val="5E5E5E"/>
                </a:solidFill>
                <a:cs typeface="Blender" pitchFamily="18" charset="-79"/>
              </a:rPr>
              <a:t>(אלפים)</a:t>
            </a:r>
            <a:r>
              <a:rPr lang="he-IL" dirty="0"/>
              <a:t/>
            </a:r>
            <a:br>
              <a:rPr lang="he-IL" dirty="0"/>
            </a:br>
            <a:endParaRPr lang="x-none" dirty="0"/>
          </a:p>
        </p:txBody>
      </p:sp>
      <p:sp>
        <p:nvSpPr>
          <p:cNvPr id="11" name="מציין מיקום תוכן 3"/>
          <p:cNvSpPr>
            <a:spLocks noGrp="1"/>
          </p:cNvSpPr>
          <p:nvPr>
            <p:ph sz="quarter" idx="14"/>
          </p:nvPr>
        </p:nvSpPr>
        <p:spPr>
          <a:xfrm>
            <a:off x="8854076" y="2564904"/>
            <a:ext cx="3362604" cy="503238"/>
          </a:xfrm>
        </p:spPr>
        <p:txBody>
          <a:bodyPr/>
          <a:lstStyle/>
          <a:p>
            <a:r>
              <a:rPr lang="he-IL" sz="2000" dirty="0">
                <a:solidFill>
                  <a:schemeClr val="bg1"/>
                </a:solidFill>
                <a:cs typeface="Blender" pitchFamily="18" charset="-79"/>
              </a:rPr>
              <a:t>בין השנים 2004 ל-2016 גדל מספר המועסקים בעיר בכמעט 30%. בחמש השנים האחרונות (2012 -2016) גדל מספר המועסקים בעיר בכ-6%. חלקה הגדול של עלייה זו נעוץ בעלייה במספר המועסקים תושבי העיר.</a:t>
            </a:r>
          </a:p>
          <a:p>
            <a:endParaRPr lang="he-IL" dirty="0"/>
          </a:p>
          <a:p>
            <a:endParaRPr lang="he-IL" dirty="0"/>
          </a:p>
        </p:txBody>
      </p:sp>
      <p:graphicFrame>
        <p:nvGraphicFramePr>
          <p:cNvPr id="16" name="מציין מיקום תרשים 7" descr="גרף מועסקים בתל אביב יפו לאורך השנים:&#10;מספר המועסקים בתל-אביב-יפו עלה בכ-24% משנת 2005 והגיע בשנת 2016 לכ-420,000 איש.">
            <a:extLst>
              <a:ext uri="{FF2B5EF4-FFF2-40B4-BE49-F238E27FC236}">
                <a16:creationId xmlns:a16="http://schemas.microsoft.com/office/drawing/2014/main" xmlns="" id="{C109CEC2-39E2-4C87-8173-AFC62C925440}"/>
              </a:ext>
            </a:extLst>
          </p:cNvPr>
          <p:cNvGraphicFramePr>
            <a:graphicFrameLocks noGrp="1"/>
          </p:cNvGraphicFramePr>
          <p:nvPr>
            <p:ph type="chart" sz="quarter" idx="13"/>
            <p:extLst>
              <p:ext uri="{D42A27DB-BD31-4B8C-83A1-F6EECF244321}">
                <p14:modId xmlns:p14="http://schemas.microsoft.com/office/powerpoint/2010/main" val="2219911461"/>
              </p:ext>
            </p:extLst>
          </p:nvPr>
        </p:nvGraphicFramePr>
        <p:xfrm>
          <a:off x="287933" y="1700808"/>
          <a:ext cx="8040315"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1919536" y="5805272"/>
            <a:ext cx="6336707"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30</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52B93262-4961-48CA-A55F-82B974780CFF}"/>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F1A4399E-4E8F-4665-A2F3-A9454FECD509}"/>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127448" y="260965"/>
            <a:ext cx="7344816" cy="503739"/>
          </a:xfrm>
        </p:spPr>
        <p:txBody>
          <a:bodyPr/>
          <a:lstStyle/>
          <a:p>
            <a:r>
              <a:rPr lang="he-IL" sz="3200" dirty="0">
                <a:solidFill>
                  <a:srgbClr val="5E5E5E"/>
                </a:solidFill>
                <a:cs typeface="Blender" pitchFamily="18" charset="-79"/>
              </a:rPr>
              <a:t>מועסקים תושבי העיר ומועסקים שאינם תושבי העיר</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808729" y="2565722"/>
            <a:ext cx="3407951" cy="503238"/>
          </a:xfrm>
        </p:spPr>
        <p:txBody>
          <a:bodyPr/>
          <a:lstStyle/>
          <a:p>
            <a:r>
              <a:rPr lang="he-IL" sz="2000" dirty="0">
                <a:solidFill>
                  <a:schemeClr val="bg1"/>
                </a:solidFill>
                <a:cs typeface="Blender" pitchFamily="18" charset="-79"/>
              </a:rPr>
              <a:t>תל-אביב-יפו היא מרכז תעסוקה כלל-ארצי: בשנת </a:t>
            </a:r>
            <a:r>
              <a:rPr lang="en-US" sz="2000" dirty="0">
                <a:solidFill>
                  <a:schemeClr val="bg1"/>
                </a:solidFill>
                <a:cs typeface="Blender" pitchFamily="18" charset="-79"/>
              </a:rPr>
              <a:t>2016</a:t>
            </a:r>
            <a:r>
              <a:rPr lang="he-IL" sz="2000" dirty="0">
                <a:solidFill>
                  <a:schemeClr val="bg1"/>
                </a:solidFill>
                <a:cs typeface="Blender" pitchFamily="18" charset="-79"/>
              </a:rPr>
              <a:t>, </a:t>
            </a:r>
            <a:r>
              <a:rPr lang="he-IL" altLang="he-IL" sz="2000" dirty="0">
                <a:solidFill>
                  <a:schemeClr val="bg1"/>
                </a:solidFill>
                <a:cs typeface="Blender" pitchFamily="18" charset="-79"/>
              </a:rPr>
              <a:t>כ-61% מהמועסקים בתל-אביב-יפו לא היו תושבי העיר.</a:t>
            </a:r>
          </a:p>
          <a:p>
            <a:r>
              <a:rPr lang="he-IL" altLang="he-IL" sz="2000" dirty="0">
                <a:solidFill>
                  <a:schemeClr val="bg1"/>
                </a:solidFill>
                <a:cs typeface="Blender" pitchFamily="18" charset="-79"/>
              </a:rPr>
              <a:t>יחד עם זאת, משנת 2011 גדל שיעורם של המועסקים תושבי העיר.</a:t>
            </a:r>
            <a:endParaRPr lang="he-IL" sz="2000" dirty="0">
              <a:solidFill>
                <a:schemeClr val="bg1"/>
              </a:solidFill>
              <a:cs typeface="Blender" pitchFamily="18" charset="-79"/>
            </a:endParaRPr>
          </a:p>
          <a:p>
            <a:endParaRPr lang="he-IL" dirty="0"/>
          </a:p>
          <a:p>
            <a:endParaRPr lang="he-IL" dirty="0"/>
          </a:p>
        </p:txBody>
      </p:sp>
      <p:graphicFrame>
        <p:nvGraphicFramePr>
          <p:cNvPr id="14" name="מציין מיקום תרשים 7" descr="גרף מועסקים תושבי העיר ומועסקים שאינם תושבי העיר לאורך השנים:&#10;בשנת 2016, מספר המועסקים בתל-אביב-יפו המתגוררים בעיר היווה כ-39% מסה&quot;כ המועסקים בעיר, וכל היתר (כ-61%) הגיעו מחוצה לה. מצב זה היה שונה בעבר: בשנות ה-60' תושבי העיר שעבדו בה היוו כמעט כשני שליש מהמועסקים בה (כ-60%), בשנות השבעים והשמונים הצטמצם חלקם בהדרגה, ומשנת 1990 תושבי תל-אביב-יפו העובדים בעיר מהווים כשליש או קצת יותר (38%-34%) מכלל המועסקים בה. ">
            <a:extLst>
              <a:ext uri="{FF2B5EF4-FFF2-40B4-BE49-F238E27FC236}">
                <a16:creationId xmlns:a16="http://schemas.microsoft.com/office/drawing/2014/main" xmlns="" id="{87FBADBB-1A46-41B5-8787-4A59EAAECFC4}"/>
              </a:ext>
            </a:extLst>
          </p:cNvPr>
          <p:cNvGraphicFramePr>
            <a:graphicFrameLocks noGrp="1"/>
          </p:cNvGraphicFramePr>
          <p:nvPr>
            <p:ph type="chart" sz="quarter" idx="13"/>
            <p:extLst>
              <p:ext uri="{D42A27DB-BD31-4B8C-83A1-F6EECF244321}">
                <p14:modId xmlns:p14="http://schemas.microsoft.com/office/powerpoint/2010/main" val="4045930707"/>
              </p:ext>
            </p:extLst>
          </p:nvPr>
        </p:nvGraphicFramePr>
        <p:xfrm>
          <a:off x="263357" y="1844824"/>
          <a:ext cx="7992567" cy="3945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135561" y="5949288"/>
            <a:ext cx="6120683"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31</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F6E17C28-FC38-41EA-8512-2B8F769A03A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41EB54EA-A69A-42DD-9E70-046A7607F634}"/>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752872" y="404981"/>
            <a:ext cx="10020769" cy="503739"/>
          </a:xfrm>
        </p:spPr>
        <p:txBody>
          <a:bodyPr/>
          <a:lstStyle/>
          <a:p>
            <a:r>
              <a:rPr lang="he-IL" sz="3200" dirty="0">
                <a:solidFill>
                  <a:srgbClr val="5E5E5E"/>
                </a:solidFill>
                <a:cs typeface="Blender" pitchFamily="18" charset="-79"/>
              </a:rPr>
              <a:t>השתייכות לכוח העבודה</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854076" y="2565722"/>
            <a:ext cx="3362604" cy="503238"/>
          </a:xfrm>
        </p:spPr>
        <p:txBody>
          <a:bodyPr/>
          <a:lstStyle/>
          <a:p>
            <a:r>
              <a:rPr lang="he-IL" sz="2000" dirty="0">
                <a:solidFill>
                  <a:schemeClr val="bg1"/>
                </a:solidFill>
                <a:cs typeface="Blender" pitchFamily="18" charset="-79"/>
              </a:rPr>
              <a:t>היקף ההשתייכות של תושבי תל-אביב-יפו לכוח העבודה גבוה יותר בהשוואה לתושבי ירושלים, חיפה וכלל תושבי ישראל.</a:t>
            </a:r>
          </a:p>
          <a:p>
            <a:r>
              <a:rPr lang="he-IL" sz="2000" dirty="0">
                <a:solidFill>
                  <a:schemeClr val="bg1"/>
                </a:solidFill>
                <a:cs typeface="Blender" pitchFamily="18" charset="-79"/>
              </a:rPr>
              <a:t>ההשתייכות לכוח העבודה עולה עם העלייה ברמת ההשכלה.</a:t>
            </a:r>
          </a:p>
          <a:p>
            <a:endParaRPr lang="he-IL" dirty="0"/>
          </a:p>
          <a:p>
            <a:endParaRPr lang="he-IL" dirty="0"/>
          </a:p>
        </p:txBody>
      </p:sp>
      <p:graphicFrame>
        <p:nvGraphicFramePr>
          <p:cNvPr id="15" name="מציין מיקום של טבלה 7" title="השתייכות לכוח העבודה בשלוש הערים הגדולות ובישראל"/>
          <p:cNvGraphicFramePr>
            <a:graphicFrameLocks/>
          </p:cNvGraphicFramePr>
          <p:nvPr>
            <p:extLst>
              <p:ext uri="{D42A27DB-BD31-4B8C-83A1-F6EECF244321}">
                <p14:modId xmlns:p14="http://schemas.microsoft.com/office/powerpoint/2010/main" val="1359395914"/>
              </p:ext>
            </p:extLst>
          </p:nvPr>
        </p:nvGraphicFramePr>
        <p:xfrm>
          <a:off x="420937" y="2276872"/>
          <a:ext cx="7920000" cy="2664000"/>
        </p:xfrm>
        <a:graphic>
          <a:graphicData uri="http://schemas.openxmlformats.org/drawingml/2006/table">
            <a:tbl>
              <a:tblPr rtl="1" firstRow="1" bandRow="1">
                <a:tableStyleId>{073A0DAA-6AF3-43AB-8588-CEC1D06C72B9}</a:tableStyleId>
              </a:tblPr>
              <a:tblGrid>
                <a:gridCol w="2592000">
                  <a:extLst>
                    <a:ext uri="{9D8B030D-6E8A-4147-A177-3AD203B41FA5}">
                      <a16:colId xmlns:a16="http://schemas.microsoft.com/office/drawing/2014/main" xmlns="" val="20000"/>
                    </a:ext>
                  </a:extLst>
                </a:gridCol>
                <a:gridCol w="1332000">
                  <a:extLst>
                    <a:ext uri="{9D8B030D-6E8A-4147-A177-3AD203B41FA5}">
                      <a16:colId xmlns:a16="http://schemas.microsoft.com/office/drawing/2014/main" xmlns="" val="20001"/>
                    </a:ext>
                  </a:extLst>
                </a:gridCol>
                <a:gridCol w="1332000">
                  <a:extLst>
                    <a:ext uri="{9D8B030D-6E8A-4147-A177-3AD203B41FA5}">
                      <a16:colId xmlns:a16="http://schemas.microsoft.com/office/drawing/2014/main" xmlns="" val="20002"/>
                    </a:ext>
                  </a:extLst>
                </a:gridCol>
                <a:gridCol w="1332000">
                  <a:extLst>
                    <a:ext uri="{9D8B030D-6E8A-4147-A177-3AD203B41FA5}">
                      <a16:colId xmlns:a16="http://schemas.microsoft.com/office/drawing/2014/main" xmlns="" val="20003"/>
                    </a:ext>
                  </a:extLst>
                </a:gridCol>
                <a:gridCol w="1332000">
                  <a:extLst>
                    <a:ext uri="{9D8B030D-6E8A-4147-A177-3AD203B41FA5}">
                      <a16:colId xmlns:a16="http://schemas.microsoft.com/office/drawing/2014/main" xmlns="" val="20004"/>
                    </a:ext>
                  </a:extLst>
                </a:gridCol>
              </a:tblGrid>
              <a:tr h="540000">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solidFill>
                            <a:schemeClr val="tx1"/>
                          </a:solidFill>
                        </a:rPr>
                        <a:t>   השתייכות לכוח העבודה </a:t>
                      </a:r>
                      <a:r>
                        <a:rPr lang="he-IL" baseline="0" dirty="0">
                          <a:solidFill>
                            <a:schemeClr val="tx1"/>
                          </a:solidFill>
                        </a:rPr>
                        <a:t>- 2016</a:t>
                      </a:r>
                      <a:endParaRPr lang="he-IL" dirty="0">
                        <a:solidFill>
                          <a:schemeClr val="tx1"/>
                        </a:solidFill>
                      </a:endParaRPr>
                    </a:p>
                  </a:txBody>
                  <a:tcPr anchor="ctr">
                    <a:no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972000">
                <a:tc>
                  <a:txBody>
                    <a:bodyPr/>
                    <a:lstStyle/>
                    <a:p>
                      <a:pPr algn="ctr" rtl="1"/>
                      <a:endParaRPr lang="he-IL" b="0" dirty="0"/>
                    </a:p>
                  </a:txBody>
                  <a:tcPr anchor="ctr">
                    <a:noFill/>
                  </a:tcPr>
                </a:tc>
                <a:tc>
                  <a:txBody>
                    <a:bodyPr/>
                    <a:lstStyle/>
                    <a:p>
                      <a:pPr algn="ctr" rtl="1"/>
                      <a:r>
                        <a:rPr lang="he-IL" b="1" dirty="0">
                          <a:solidFill>
                            <a:schemeClr val="bg1"/>
                          </a:solidFill>
                        </a:rPr>
                        <a:t>תל-אביב-יפו</a:t>
                      </a:r>
                    </a:p>
                  </a:txBody>
                  <a:tcPr anchor="ctr">
                    <a:lnB w="38100" cap="flat" cmpd="sng" algn="ctr">
                      <a:solidFill>
                        <a:schemeClr val="bg1"/>
                      </a:solidFill>
                      <a:prstDash val="solid"/>
                      <a:round/>
                      <a:headEnd type="none" w="med" len="med"/>
                      <a:tailEnd type="none" w="med" len="med"/>
                    </a:lnB>
                    <a:solidFill>
                      <a:srgbClr val="C00000"/>
                    </a:solidFill>
                  </a:tcPr>
                </a:tc>
                <a:tc>
                  <a:txBody>
                    <a:bodyPr/>
                    <a:lstStyle/>
                    <a:p>
                      <a:pPr algn="ctr" rtl="1"/>
                      <a:r>
                        <a:rPr lang="he-IL" b="1" dirty="0">
                          <a:solidFill>
                            <a:schemeClr val="bg1"/>
                          </a:solidFill>
                        </a:rPr>
                        <a:t>ירושלים</a:t>
                      </a:r>
                    </a:p>
                  </a:txBody>
                  <a:tcPr anchor="ctr">
                    <a:lnB w="38100" cap="flat" cmpd="sng" algn="ctr">
                      <a:solidFill>
                        <a:schemeClr val="bg1"/>
                      </a:solidFill>
                      <a:prstDash val="solid"/>
                      <a:round/>
                      <a:headEnd type="none" w="med" len="med"/>
                      <a:tailEnd type="none" w="med" len="med"/>
                    </a:lnB>
                    <a:solidFill>
                      <a:srgbClr val="427F7F"/>
                    </a:solidFill>
                  </a:tcPr>
                </a:tc>
                <a:tc>
                  <a:txBody>
                    <a:bodyPr/>
                    <a:lstStyle/>
                    <a:p>
                      <a:pPr algn="ctr" rtl="1"/>
                      <a:r>
                        <a:rPr lang="he-IL" b="1" dirty="0">
                          <a:solidFill>
                            <a:schemeClr val="bg1"/>
                          </a:solidFill>
                        </a:rPr>
                        <a:t>חיפה</a:t>
                      </a:r>
                    </a:p>
                  </a:txBody>
                  <a:tcPr anchor="ctr">
                    <a:lnB w="38100" cap="flat" cmpd="sng" algn="ctr">
                      <a:solidFill>
                        <a:schemeClr val="bg1"/>
                      </a:solidFill>
                      <a:prstDash val="solid"/>
                      <a:round/>
                      <a:headEnd type="none" w="med" len="med"/>
                      <a:tailEnd type="none" w="med" len="med"/>
                    </a:lnB>
                    <a:solidFill>
                      <a:srgbClr val="5B2E76"/>
                    </a:solidFill>
                  </a:tcPr>
                </a:tc>
                <a:tc>
                  <a:txBody>
                    <a:bodyPr/>
                    <a:lstStyle/>
                    <a:p>
                      <a:pPr algn="ctr" rtl="1"/>
                      <a:r>
                        <a:rPr lang="he-IL" b="1" dirty="0">
                          <a:solidFill>
                            <a:schemeClr val="bg1"/>
                          </a:solidFill>
                        </a:rPr>
                        <a:t>ישראל</a:t>
                      </a:r>
                    </a:p>
                  </a:txBody>
                  <a:tcPr anchor="ctr">
                    <a:lnB w="38100" cap="flat" cmpd="sng" algn="ctr">
                      <a:solidFill>
                        <a:schemeClr val="bg1"/>
                      </a:solidFill>
                      <a:prstDash val="solid"/>
                      <a:round/>
                      <a:headEnd type="none" w="med" len="med"/>
                      <a:tailEnd type="none" w="med" len="med"/>
                    </a:lnB>
                    <a:solidFill>
                      <a:srgbClr val="5E5E5E"/>
                    </a:solidFill>
                  </a:tcPr>
                </a:tc>
                <a:extLst>
                  <a:ext uri="{0D108BD9-81ED-4DB2-BD59-A6C34878D82A}">
                    <a16:rowId xmlns:a16="http://schemas.microsoft.com/office/drawing/2014/main" xmlns="" val="10001"/>
                  </a:ext>
                </a:extLst>
              </a:tr>
              <a:tr h="1152000">
                <a:tc>
                  <a:txBody>
                    <a:bodyPr/>
                    <a:lstStyle/>
                    <a:p>
                      <a:pPr algn="r">
                        <a:spcBef>
                          <a:spcPct val="50000"/>
                        </a:spcBef>
                        <a:buFontTx/>
                        <a:buNone/>
                      </a:pPr>
                      <a:r>
                        <a:rPr lang="he-IL" altLang="he-IL" sz="1600" b="1" kern="1200" dirty="0">
                          <a:solidFill>
                            <a:schemeClr val="dk1"/>
                          </a:solidFill>
                          <a:latin typeface="+mn-lt"/>
                          <a:ea typeface="+mn-ea"/>
                          <a:cs typeface="+mn-cs"/>
                        </a:rPr>
                        <a:t>שייכים</a:t>
                      </a:r>
                      <a:r>
                        <a:rPr lang="he-IL" altLang="he-IL" sz="1600" b="1" kern="1200" baseline="0" dirty="0">
                          <a:solidFill>
                            <a:schemeClr val="dk1"/>
                          </a:solidFill>
                          <a:latin typeface="+mn-lt"/>
                          <a:ea typeface="+mn-ea"/>
                          <a:cs typeface="+mn-cs"/>
                        </a:rPr>
                        <a:t> לכוח העבודה (מסך כל בני 15+)</a:t>
                      </a:r>
                      <a:endParaRPr lang="en-US" altLang="he-IL" sz="1600" b="1" kern="1200" dirty="0">
                        <a:solidFill>
                          <a:schemeClr val="dk1"/>
                        </a:solidFill>
                        <a:latin typeface="+mn-lt"/>
                        <a:ea typeface="+mn-ea"/>
                        <a:cs typeface="+mn-cs"/>
                      </a:endParaRP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73.5%</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a:solidFill>
                            <a:schemeClr val="tx1"/>
                          </a:solidFill>
                          <a:latin typeface="+mn-lt"/>
                          <a:ea typeface="+mn-ea"/>
                          <a:cs typeface="+mn-cs"/>
                        </a:rPr>
                        <a:t>52.4%</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a:solidFill>
                            <a:schemeClr val="tx1"/>
                          </a:solidFill>
                          <a:latin typeface="+mn-lt"/>
                          <a:ea typeface="+mn-ea"/>
                          <a:cs typeface="+mn-cs"/>
                        </a:rPr>
                        <a:t>62.8%</a:t>
                      </a: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a:solidFill>
                            <a:schemeClr val="tx1"/>
                          </a:solidFill>
                          <a:latin typeface="+mn-lt"/>
                          <a:ea typeface="+mn-ea"/>
                          <a:cs typeface="+mn-cs"/>
                        </a:rPr>
                        <a:t>64.1%</a:t>
                      </a:r>
                    </a:p>
                  </a:txBody>
                  <a:tcPr anchor="ct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32</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xmlns="" id="{C4B0EE2D-70B9-43AD-B929-CEDFD8D1E7C4}"/>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1322D1C6-3E36-4D38-B4C9-471E36C4C8BF}"/>
              </a:ext>
            </a:extLst>
          </p:cNvPr>
          <p:cNvSpPr txBox="1">
            <a:spLocks/>
          </p:cNvSpPr>
          <p:nvPr/>
        </p:nvSpPr>
        <p:spPr>
          <a:xfrm>
            <a:off x="-672752"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608856" y="332656"/>
            <a:ext cx="10020769" cy="503739"/>
          </a:xfrm>
        </p:spPr>
        <p:txBody>
          <a:bodyPr/>
          <a:lstStyle/>
          <a:p>
            <a:r>
              <a:rPr lang="he-IL" sz="3200" dirty="0">
                <a:solidFill>
                  <a:srgbClr val="5E5E5E"/>
                </a:solidFill>
                <a:cs typeface="Blender" pitchFamily="18" charset="-79"/>
              </a:rPr>
              <a:t>בלתי מועסקים, כאחוז מהשייכים לכוח</a:t>
            </a:r>
            <a:br>
              <a:rPr lang="he-IL" sz="3200" dirty="0">
                <a:solidFill>
                  <a:srgbClr val="5E5E5E"/>
                </a:solidFill>
                <a:cs typeface="Blender" pitchFamily="18" charset="-79"/>
              </a:rPr>
            </a:br>
            <a:r>
              <a:rPr lang="he-IL" sz="3200" dirty="0">
                <a:solidFill>
                  <a:srgbClr val="5E5E5E"/>
                </a:solidFill>
                <a:cs typeface="Blender" pitchFamily="18" charset="-79"/>
              </a:rPr>
              <a:t>העבודה</a:t>
            </a:r>
          </a:p>
        </p:txBody>
      </p:sp>
      <p:sp>
        <p:nvSpPr>
          <p:cNvPr id="11" name="מציין מיקום תוכן 3"/>
          <p:cNvSpPr>
            <a:spLocks noGrp="1"/>
          </p:cNvSpPr>
          <p:nvPr>
            <p:ph sz="quarter" idx="14"/>
          </p:nvPr>
        </p:nvSpPr>
        <p:spPr>
          <a:xfrm>
            <a:off x="8620280" y="2565722"/>
            <a:ext cx="3596400" cy="503238"/>
          </a:xfrm>
        </p:spPr>
        <p:txBody>
          <a:bodyPr/>
          <a:lstStyle/>
          <a:p>
            <a:r>
              <a:rPr lang="he-IL" sz="2000" dirty="0">
                <a:solidFill>
                  <a:schemeClr val="bg1"/>
                </a:solidFill>
                <a:cs typeface="Blender" pitchFamily="18" charset="-79"/>
              </a:rPr>
              <a:t>שיעור הבלתי מועסקים מקרב תושבי העיר נמצא בירידה בשנים האחרונות (2016-2012), בדומה למגמה בישראל. </a:t>
            </a:r>
          </a:p>
          <a:p>
            <a:endParaRPr lang="he-IL" dirty="0"/>
          </a:p>
          <a:p>
            <a:endParaRPr lang="he-IL" dirty="0"/>
          </a:p>
        </p:txBody>
      </p:sp>
      <p:graphicFrame>
        <p:nvGraphicFramePr>
          <p:cNvPr id="14" name="מציין מיקום תרשים 7" descr="גרף בלתי מועסקים בתל אביב יפו ובישראל לאורך השנים:&#10;שיעור הבלתי-מועסקים בקרב תושבי תל אביב יפו נמצא במגמת ירידה משנת 2002, מלבד עליות בשנת 2009, 2012 ו- 2016 (מ-3.4% בשנת 2015 ל-3.9% בשנת 2016).&#10;מגמה דומה נמצאת גם בשיעור הבלתי-מועסקים בישראל, שהינו מעט גבוה מהשיעור בתל אביב לכל אורך השנים. אולם בישראל ישנה ירידה משנת 2015 (5.3%) לשנת 2016 (4.8%).">
            <a:extLst>
              <a:ext uri="{FF2B5EF4-FFF2-40B4-BE49-F238E27FC236}">
                <a16:creationId xmlns:a16="http://schemas.microsoft.com/office/drawing/2014/main" xmlns="" id="{5855803D-4546-4D67-8680-3EB790833206}"/>
              </a:ext>
            </a:extLst>
          </p:cNvPr>
          <p:cNvGraphicFramePr>
            <a:graphicFrameLocks noGrp="1"/>
          </p:cNvGraphicFramePr>
          <p:nvPr>
            <p:ph type="chart" sz="quarter" idx="13"/>
            <p:extLst>
              <p:ext uri="{D42A27DB-BD31-4B8C-83A1-F6EECF244321}">
                <p14:modId xmlns:p14="http://schemas.microsoft.com/office/powerpoint/2010/main" val="1658300294"/>
              </p:ext>
            </p:extLst>
          </p:nvPr>
        </p:nvGraphicFramePr>
        <p:xfrm>
          <a:off x="30806" y="1556792"/>
          <a:ext cx="8436771" cy="3882916"/>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קבוצה 15">
            <a:extLst>
              <a:ext uri="{FF2B5EF4-FFF2-40B4-BE49-F238E27FC236}">
                <a16:creationId xmlns:a16="http://schemas.microsoft.com/office/drawing/2014/main" xmlns="" id="{3250CD32-E7FB-4514-8B74-4323A79896FB}"/>
              </a:ext>
            </a:extLst>
          </p:cNvPr>
          <p:cNvGrpSpPr/>
          <p:nvPr/>
        </p:nvGrpSpPr>
        <p:grpSpPr>
          <a:xfrm>
            <a:off x="407371" y="1953037"/>
            <a:ext cx="5832645" cy="2844117"/>
            <a:chOff x="407371" y="1953037"/>
            <a:chExt cx="5832645" cy="2844117"/>
          </a:xfrm>
        </p:grpSpPr>
        <p:cxnSp>
          <p:nvCxnSpPr>
            <p:cNvPr id="17" name="מחבר ישר 16">
              <a:extLst>
                <a:ext uri="{FF2B5EF4-FFF2-40B4-BE49-F238E27FC236}">
                  <a16:creationId xmlns:a16="http://schemas.microsoft.com/office/drawing/2014/main" xmlns="" id="{1F70850C-6416-4440-A0A8-8BF33C3E28A4}"/>
                </a:ext>
              </a:extLst>
            </p:cNvPr>
            <p:cNvCxnSpPr/>
            <p:nvPr/>
          </p:nvCxnSpPr>
          <p:spPr>
            <a:xfrm>
              <a:off x="6240016" y="1953039"/>
              <a:ext cx="0" cy="284411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 Box 53">
              <a:extLst>
                <a:ext uri="{FF2B5EF4-FFF2-40B4-BE49-F238E27FC236}">
                  <a16:creationId xmlns:a16="http://schemas.microsoft.com/office/drawing/2014/main" xmlns="" id="{0E5CDFC1-51AC-4CB2-8773-1DA5F101FBDB}"/>
                </a:ext>
              </a:extLst>
            </p:cNvPr>
            <p:cNvSpPr txBox="1">
              <a:spLocks noChangeArrowheads="1"/>
            </p:cNvSpPr>
            <p:nvPr/>
          </p:nvSpPr>
          <p:spPr bwMode="auto">
            <a:xfrm>
              <a:off x="407371" y="1953037"/>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427F7F"/>
                  </a:solidFill>
                  <a:latin typeface="Blender" pitchFamily="18" charset="-79"/>
                  <a:cs typeface="Blender" pitchFamily="18" charset="-79"/>
                </a:rPr>
                <a:t>ישראל</a:t>
              </a:r>
              <a:endParaRPr lang="en-US" altLang="he-IL" sz="1600" b="1" dirty="0">
                <a:solidFill>
                  <a:srgbClr val="427F7F"/>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xmlns="" id="{6632AAC5-5200-4C42-83D3-BFF6BD18DFB0}"/>
                </a:ext>
              </a:extLst>
            </p:cNvPr>
            <p:cNvSpPr txBox="1">
              <a:spLocks noChangeArrowheads="1"/>
            </p:cNvSpPr>
            <p:nvPr/>
          </p:nvSpPr>
          <p:spPr bwMode="auto">
            <a:xfrm>
              <a:off x="407371" y="3148662"/>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C00000"/>
                  </a:solidFill>
                  <a:latin typeface="Blender" pitchFamily="18" charset="-79"/>
                  <a:cs typeface="Blender" pitchFamily="18" charset="-79"/>
                </a:rPr>
                <a:t>תל-אביב-יפו</a:t>
              </a:r>
              <a:endParaRPr lang="en-US" altLang="he-IL" sz="1600" b="1" dirty="0">
                <a:solidFill>
                  <a:srgbClr val="C00000"/>
                </a:solidFill>
                <a:latin typeface="Blender" pitchFamily="18" charset="-79"/>
                <a:cs typeface="Blender" pitchFamily="18" charset="-79"/>
              </a:endParaRPr>
            </a:p>
          </p:txBody>
        </p:sp>
      </p:grpSp>
      <p:sp>
        <p:nvSpPr>
          <p:cNvPr id="15" name="מלבן 14"/>
          <p:cNvSpPr/>
          <p:nvPr/>
        </p:nvSpPr>
        <p:spPr>
          <a:xfrm>
            <a:off x="1991544" y="5775655"/>
            <a:ext cx="6336704"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33</a:t>
            </a:r>
          </a:p>
        </p:txBody>
      </p:sp>
    </p:spTree>
    <p:extLst>
      <p:ext uri="{BB962C8B-B14F-4D97-AF65-F5344CB8AC3E}">
        <p14:creationId xmlns:p14="http://schemas.microsoft.com/office/powerpoint/2010/main" val="2842829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title="רקע">
            <a:extLst>
              <a:ext uri="{FF2B5EF4-FFF2-40B4-BE49-F238E27FC236}">
                <a16:creationId xmlns:a16="http://schemas.microsoft.com/office/drawing/2014/main" xmlns="" id="{19AC7F6B-1C09-4963-90AC-D12566EBBDB3}"/>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1" name="מציין מיקום טקסט 4">
            <a:extLst>
              <a:ext uri="{FF2B5EF4-FFF2-40B4-BE49-F238E27FC236}">
                <a16:creationId xmlns:a16="http://schemas.microsoft.com/office/drawing/2014/main" xmlns="" id="{45216ACD-4D47-4B7E-931B-088F758D3B7A}"/>
              </a:ext>
            </a:extLst>
          </p:cNvPr>
          <p:cNvSpPr txBox="1">
            <a:spLocks/>
          </p:cNvSpPr>
          <p:nvPr/>
        </p:nvSpPr>
        <p:spPr>
          <a:xfrm>
            <a:off x="9216350" y="218604"/>
            <a:ext cx="220824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824880" y="332973"/>
            <a:ext cx="10020769" cy="503739"/>
          </a:xfrm>
        </p:spPr>
        <p:txBody>
          <a:bodyPr/>
          <a:lstStyle/>
          <a:p>
            <a:r>
              <a:rPr lang="he-IL" sz="3200" dirty="0">
                <a:solidFill>
                  <a:srgbClr val="5E5E5E"/>
                </a:solidFill>
                <a:cs typeface="Blender" pitchFamily="18" charset="-79"/>
              </a:rPr>
              <a:t>שירותים פיננסיים ובנקים*</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2" name="מציין מיקום תוכן 3"/>
          <p:cNvSpPr>
            <a:spLocks noGrp="1"/>
          </p:cNvSpPr>
          <p:nvPr>
            <p:ph sz="quarter" idx="14"/>
          </p:nvPr>
        </p:nvSpPr>
        <p:spPr>
          <a:xfrm>
            <a:off x="8616280" y="2565722"/>
            <a:ext cx="3596400" cy="503238"/>
          </a:xfrm>
        </p:spPr>
        <p:txBody>
          <a:bodyPr/>
          <a:lstStyle/>
          <a:p>
            <a:r>
              <a:rPr lang="he-IL" altLang="he-IL" sz="2000" dirty="0">
                <a:solidFill>
                  <a:schemeClr val="bg1"/>
                </a:solidFill>
                <a:cs typeface="Blender" pitchFamily="18" charset="-79"/>
              </a:rPr>
              <a:t>תל-אביב-יפו היא מרכז כלכלי ופיננסי כלל-ארצי:</a:t>
            </a:r>
          </a:p>
          <a:p>
            <a:r>
              <a:rPr lang="he-IL" altLang="he-IL" sz="2000" dirty="0">
                <a:solidFill>
                  <a:schemeClr val="bg1"/>
                </a:solidFill>
                <a:cs typeface="Blender" pitchFamily="18" charset="-79"/>
              </a:rPr>
              <a:t>כשליש מהמועסקים בשירותים הפיננסיים ובביטוח נמצאים בתל-אביב-יפו.</a:t>
            </a:r>
          </a:p>
          <a:p>
            <a:r>
              <a:rPr lang="he-IL" altLang="he-IL" sz="2000" dirty="0">
                <a:solidFill>
                  <a:schemeClr val="bg1"/>
                </a:solidFill>
                <a:cs typeface="Blender" pitchFamily="18" charset="-79"/>
              </a:rPr>
              <a:t>כמחצית ממשרות הבנקים* בכלל ישראל נמצאות בעיר.</a:t>
            </a:r>
            <a:endParaRPr lang="he-IL" sz="2000" dirty="0">
              <a:solidFill>
                <a:schemeClr val="bg1"/>
              </a:solidFill>
              <a:cs typeface="Blender" pitchFamily="18" charset="-79"/>
            </a:endParaRPr>
          </a:p>
        </p:txBody>
      </p:sp>
      <p:graphicFrame>
        <p:nvGraphicFramePr>
          <p:cNvPr id="13" name="טבלה 12" title="שירותים פיננסיים ובנקים"/>
          <p:cNvGraphicFramePr>
            <a:graphicFrameLocks noGrp="1"/>
          </p:cNvGraphicFramePr>
          <p:nvPr>
            <p:extLst>
              <p:ext uri="{D42A27DB-BD31-4B8C-83A1-F6EECF244321}">
                <p14:modId xmlns:p14="http://schemas.microsoft.com/office/powerpoint/2010/main" val="1435714687"/>
              </p:ext>
            </p:extLst>
          </p:nvPr>
        </p:nvGraphicFramePr>
        <p:xfrm>
          <a:off x="917602" y="1916832"/>
          <a:ext cx="7052702" cy="3240000"/>
        </p:xfrm>
        <a:graphic>
          <a:graphicData uri="http://schemas.openxmlformats.org/drawingml/2006/table">
            <a:tbl>
              <a:tblPr rtl="1" firstRow="1" bandRow="1">
                <a:tableStyleId>{073A0DAA-6AF3-43AB-8588-CEC1D06C72B9}</a:tableStyleId>
              </a:tblPr>
              <a:tblGrid>
                <a:gridCol w="3636000">
                  <a:extLst>
                    <a:ext uri="{9D8B030D-6E8A-4147-A177-3AD203B41FA5}">
                      <a16:colId xmlns:a16="http://schemas.microsoft.com/office/drawing/2014/main" xmlns="" val="20000"/>
                    </a:ext>
                  </a:extLst>
                </a:gridCol>
                <a:gridCol w="1822895">
                  <a:extLst>
                    <a:ext uri="{9D8B030D-6E8A-4147-A177-3AD203B41FA5}">
                      <a16:colId xmlns:a16="http://schemas.microsoft.com/office/drawing/2014/main" xmlns="" val="20001"/>
                    </a:ext>
                  </a:extLst>
                </a:gridCol>
                <a:gridCol w="1593807">
                  <a:extLst>
                    <a:ext uri="{9D8B030D-6E8A-4147-A177-3AD203B41FA5}">
                      <a16:colId xmlns:a16="http://schemas.microsoft.com/office/drawing/2014/main" xmlns="" val="20002"/>
                    </a:ext>
                  </a:extLst>
                </a:gridCol>
              </a:tblGrid>
              <a:tr h="612000">
                <a:tc>
                  <a:txBody>
                    <a:bodyPr/>
                    <a:lstStyle/>
                    <a:p>
                      <a:pPr rtl="1"/>
                      <a:endParaRPr lang="he-IL" sz="1800" dirty="0"/>
                    </a:p>
                  </a:txBody>
                  <a:tcPr anchor="ctr">
                    <a:lnB w="38100" cap="flat" cmpd="sng" algn="ctr">
                      <a:solidFill>
                        <a:schemeClr val="bg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baseline="0" dirty="0">
                          <a:solidFill>
                            <a:schemeClr val="bg1"/>
                          </a:solidFill>
                          <a:latin typeface="Arial" pitchFamily="34" charset="0"/>
                          <a:cs typeface="Arial" pitchFamily="34" charset="0"/>
                        </a:rPr>
                        <a:t>מספרים מוחלטים</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dirty="0">
                          <a:solidFill>
                            <a:schemeClr val="bg1"/>
                          </a:solidFill>
                          <a:latin typeface="Arial" pitchFamily="34" charset="0"/>
                          <a:cs typeface="Arial" pitchFamily="34" charset="0"/>
                        </a:rPr>
                        <a:t>% מישראל</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extLst>
                  <a:ext uri="{0D108BD9-81ED-4DB2-BD59-A6C34878D82A}">
                    <a16:rowId xmlns:a16="http://schemas.microsoft.com/office/drawing/2014/main" xmlns="" val="10000"/>
                  </a:ext>
                </a:extLst>
              </a:tr>
              <a:tr h="720000">
                <a:tc>
                  <a:txBody>
                    <a:bodyPr/>
                    <a:lstStyle/>
                    <a:p>
                      <a:pPr rtl="1"/>
                      <a:r>
                        <a:rPr lang="he-IL" altLang="he-IL" sz="1600" b="1" dirty="0">
                          <a:latin typeface="Arial" pitchFamily="34" charset="0"/>
                          <a:cs typeface="Arial" pitchFamily="34" charset="0"/>
                        </a:rPr>
                        <a:t>מועסקים בענף שירותים פיננסיים ושירותי ביטוח (סיווג 2011)</a:t>
                      </a:r>
                      <a:endParaRPr lang="he-IL" sz="1600" b="1"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latin typeface="Arial" pitchFamily="34" charset="0"/>
                          <a:cs typeface="Arial" pitchFamily="34" charset="0"/>
                        </a:rPr>
                        <a:t>39,147</a:t>
                      </a:r>
                      <a:endParaRPr lang="en-US" altLang="he-IL" sz="1600" b="0" dirty="0">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solidFill>
                            <a:schemeClr val="tx1"/>
                          </a:solidFill>
                          <a:latin typeface="Arial" pitchFamily="34" charset="0"/>
                          <a:cs typeface="Arial" pitchFamily="34" charset="0"/>
                        </a:rPr>
                        <a:t>32%</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46800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a:solidFill>
                            <a:schemeClr val="bg1"/>
                          </a:solidFill>
                        </a:rPr>
                        <a:t>נתוני בנקים*</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8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altLang="he-IL" sz="1800" b="1"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xmlns="" val="10002"/>
                  </a:ext>
                </a:extLst>
              </a:tr>
              <a:tr h="720000">
                <a:tc>
                  <a:txBody>
                    <a:bodyPr/>
                    <a:lstStyle/>
                    <a:p>
                      <a:pPr rtl="1"/>
                      <a:r>
                        <a:rPr lang="he-IL" altLang="he-IL" sz="1600" b="1" dirty="0">
                          <a:latin typeface="Arial" pitchFamily="34" charset="0"/>
                          <a:cs typeface="Arial" pitchFamily="34" charset="0"/>
                        </a:rPr>
                        <a:t>מספר משרדי הבנקים</a:t>
                      </a:r>
                      <a:endParaRPr lang="he-IL" sz="1600"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latin typeface="Arial" pitchFamily="34" charset="0"/>
                          <a:cs typeface="Arial" pitchFamily="34" charset="0"/>
                        </a:rPr>
                        <a:t>143</a:t>
                      </a:r>
                      <a:endParaRPr lang="en-US" altLang="he-IL" sz="1600" b="0" dirty="0">
                        <a:latin typeface="Arial" pitchFamily="34" charset="0"/>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solidFill>
                            <a:schemeClr val="tx1"/>
                          </a:solidFill>
                          <a:latin typeface="Arial" pitchFamily="34" charset="0"/>
                          <a:cs typeface="Arial" pitchFamily="34" charset="0"/>
                        </a:rPr>
                        <a:t>13%</a:t>
                      </a:r>
                      <a:endParaRPr lang="en-US" altLang="he-IL" sz="1600" b="0" dirty="0">
                        <a:solidFill>
                          <a:schemeClr val="tx1"/>
                        </a:solidFill>
                        <a:latin typeface="Arial" pitchFamily="34" charset="0"/>
                        <a:cs typeface="Arial" pitchFamily="34" charset="0"/>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3"/>
                  </a:ext>
                </a:extLst>
              </a:tr>
              <a:tr h="720000">
                <a:tc>
                  <a:txBody>
                    <a:bodyPr/>
                    <a:lstStyle/>
                    <a:p>
                      <a:pPr rtl="1"/>
                      <a:r>
                        <a:rPr lang="he-IL" altLang="he-IL" sz="1600" b="1" dirty="0">
                          <a:latin typeface="Arial" pitchFamily="34" charset="0"/>
                          <a:cs typeface="Arial" pitchFamily="34" charset="0"/>
                        </a:rPr>
                        <a:t>מספר המשרות במשרדי הבנקים</a:t>
                      </a:r>
                      <a:endParaRPr lang="he-IL" sz="1600" b="1" dirty="0"/>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a:solidFill>
                            <a:schemeClr val="dk1"/>
                          </a:solidFill>
                          <a:latin typeface="Arial" pitchFamily="34" charset="0"/>
                          <a:ea typeface="+mn-ea"/>
                          <a:cs typeface="Arial" pitchFamily="34" charset="0"/>
                        </a:rPr>
                        <a:t>15,331</a:t>
                      </a:r>
                      <a:endParaRPr lang="en-US" altLang="he-IL" sz="1600" b="0" kern="1200" dirty="0">
                        <a:solidFill>
                          <a:schemeClr val="dk1"/>
                        </a:solidFill>
                        <a:latin typeface="Arial" pitchFamily="34" charset="0"/>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a:solidFill>
                            <a:schemeClr val="tx1"/>
                          </a:solidFill>
                          <a:latin typeface="Arial" pitchFamily="34" charset="0"/>
                          <a:ea typeface="+mn-ea"/>
                          <a:cs typeface="Arial" pitchFamily="34" charset="0"/>
                        </a:rPr>
                        <a:t>51%</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16" name="מלבן 15"/>
          <p:cNvSpPr/>
          <p:nvPr/>
        </p:nvSpPr>
        <p:spPr>
          <a:xfrm>
            <a:off x="407368" y="5199011"/>
            <a:ext cx="7556605" cy="246221"/>
          </a:xfrm>
          <a:prstGeom prst="rect">
            <a:avLst/>
          </a:prstGeom>
        </p:spPr>
        <p:txBody>
          <a:bodyPr wrap="square">
            <a:spAutoFit/>
          </a:bodyPr>
          <a:lstStyle/>
          <a:p>
            <a:pPr marL="95250" indent="-95250">
              <a:lnSpc>
                <a:spcPts val="1200"/>
              </a:lnSpc>
              <a:spcBef>
                <a:spcPct val="50000"/>
              </a:spcBef>
              <a:buNone/>
              <a:defRPr/>
            </a:pPr>
            <a:r>
              <a:rPr lang="he-IL" altLang="he-IL" sz="1200" dirty="0">
                <a:solidFill>
                  <a:srgbClr val="5E5E5E"/>
                </a:solidFill>
                <a:latin typeface="Arial" pitchFamily="34" charset="0"/>
                <a:cs typeface="Arial" pitchFamily="34" charset="0"/>
              </a:rPr>
              <a:t>* מתייחס רק למשרדי בנקים בהם מתקיימת קבלת קהל.</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21453" y="6381328"/>
            <a:ext cx="3539203" cy="432048"/>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נתוני מועסקים - הלשכה המרכזית לסטטיסטיקה, סקר כוח אדם, 2016; נתוני בנקים - בנק ישראל,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34</a:t>
            </a:r>
          </a:p>
        </p:txBody>
      </p:sp>
    </p:spTree>
    <p:extLst>
      <p:ext uri="{BB962C8B-B14F-4D97-AF65-F5344CB8AC3E}">
        <p14:creationId xmlns:p14="http://schemas.microsoft.com/office/powerpoint/2010/main" val="2098969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תמונה 24" title="רקע">
            <a:extLst>
              <a:ext uri="{FF2B5EF4-FFF2-40B4-BE49-F238E27FC236}">
                <a16:creationId xmlns:a16="http://schemas.microsoft.com/office/drawing/2014/main" xmlns="" id="{22AEAC07-63B0-4797-8DD7-2B200C3525D1}"/>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3" name="מציין מיקום טקסט 4">
            <a:extLst>
              <a:ext uri="{FF2B5EF4-FFF2-40B4-BE49-F238E27FC236}">
                <a16:creationId xmlns:a16="http://schemas.microsoft.com/office/drawing/2014/main" xmlns="" id="{022852DF-54B9-40FE-8EB8-17FA25D639B5}"/>
              </a:ext>
            </a:extLst>
          </p:cNvPr>
          <p:cNvSpPr txBox="1">
            <a:spLocks/>
          </p:cNvSpPr>
          <p:nvPr/>
        </p:nvSpPr>
        <p:spPr>
          <a:xfrm>
            <a:off x="9216350" y="218604"/>
            <a:ext cx="220824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692521" y="239917"/>
            <a:ext cx="10020769" cy="503739"/>
          </a:xfrm>
        </p:spPr>
        <p:txBody>
          <a:bodyPr/>
          <a:lstStyle/>
          <a:p>
            <a:r>
              <a:rPr lang="he-IL" sz="3200" dirty="0">
                <a:solidFill>
                  <a:srgbClr val="5E5E5E"/>
                </a:solidFill>
                <a:cs typeface="Blender" pitchFamily="18" charset="-79"/>
              </a:rPr>
              <a:t>עסקים פעילים</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1" name="מציין מיקום תוכן 3"/>
          <p:cNvSpPr>
            <a:spLocks noGrp="1"/>
          </p:cNvSpPr>
          <p:nvPr>
            <p:ph sz="quarter" idx="14"/>
          </p:nvPr>
        </p:nvSpPr>
        <p:spPr>
          <a:xfrm>
            <a:off x="8702250" y="2565722"/>
            <a:ext cx="3514430" cy="503238"/>
          </a:xfrm>
        </p:spPr>
        <p:txBody>
          <a:bodyPr/>
          <a:lstStyle/>
          <a:p>
            <a:r>
              <a:rPr lang="he-IL" sz="2000" dirty="0">
                <a:solidFill>
                  <a:schemeClr val="bg1"/>
                </a:solidFill>
                <a:cs typeface="Blender" pitchFamily="18" charset="-79"/>
              </a:rPr>
              <a:t>תל-אביב-יפו היא מרכז עסקים משמעותי בישראל:</a:t>
            </a:r>
          </a:p>
          <a:p>
            <a:r>
              <a:rPr lang="he-IL" sz="2000" dirty="0">
                <a:solidFill>
                  <a:schemeClr val="bg1"/>
                </a:solidFill>
                <a:cs typeface="Blender" pitchFamily="18" charset="-79"/>
              </a:rPr>
              <a:t>בשנת 2016 פעלו בתל-אביב-יפו למעלה מ-71 אלף עסקים, שהם כ-13% מסך העסקים הפעילים בישראל.</a:t>
            </a:r>
          </a:p>
        </p:txBody>
      </p:sp>
      <p:graphicFrame>
        <p:nvGraphicFramePr>
          <p:cNvPr id="13" name="מציין מיקום של טבלה 7" title="עסקים פעילים במגזר העסקי בשלוש הערים הגדולות ובישראל"/>
          <p:cNvGraphicFramePr>
            <a:graphicFrameLocks/>
          </p:cNvGraphicFramePr>
          <p:nvPr>
            <p:extLst>
              <p:ext uri="{D42A27DB-BD31-4B8C-83A1-F6EECF244321}">
                <p14:modId xmlns:p14="http://schemas.microsoft.com/office/powerpoint/2010/main" val="2623939290"/>
              </p:ext>
            </p:extLst>
          </p:nvPr>
        </p:nvGraphicFramePr>
        <p:xfrm>
          <a:off x="336994" y="1628800"/>
          <a:ext cx="7992819" cy="1354250"/>
        </p:xfrm>
        <a:graphic>
          <a:graphicData uri="http://schemas.openxmlformats.org/drawingml/2006/table">
            <a:tbl>
              <a:tblPr rtl="1" firstRow="1" bandRow="1">
                <a:tableStyleId>{073A0DAA-6AF3-43AB-8588-CEC1D06C72B9}</a:tableStyleId>
              </a:tblPr>
              <a:tblGrid>
                <a:gridCol w="2697783">
                  <a:extLst>
                    <a:ext uri="{9D8B030D-6E8A-4147-A177-3AD203B41FA5}">
                      <a16:colId xmlns:a16="http://schemas.microsoft.com/office/drawing/2014/main" xmlns="" val="20000"/>
                    </a:ext>
                  </a:extLst>
                </a:gridCol>
                <a:gridCol w="1323759">
                  <a:extLst>
                    <a:ext uri="{9D8B030D-6E8A-4147-A177-3AD203B41FA5}">
                      <a16:colId xmlns:a16="http://schemas.microsoft.com/office/drawing/2014/main" xmlns="" val="20001"/>
                    </a:ext>
                  </a:extLst>
                </a:gridCol>
                <a:gridCol w="1323759">
                  <a:extLst>
                    <a:ext uri="{9D8B030D-6E8A-4147-A177-3AD203B41FA5}">
                      <a16:colId xmlns:a16="http://schemas.microsoft.com/office/drawing/2014/main" xmlns="" val="20002"/>
                    </a:ext>
                  </a:extLst>
                </a:gridCol>
                <a:gridCol w="1323759">
                  <a:extLst>
                    <a:ext uri="{9D8B030D-6E8A-4147-A177-3AD203B41FA5}">
                      <a16:colId xmlns:a16="http://schemas.microsoft.com/office/drawing/2014/main" xmlns="" val="20003"/>
                    </a:ext>
                  </a:extLst>
                </a:gridCol>
                <a:gridCol w="1323759">
                  <a:extLst>
                    <a:ext uri="{9D8B030D-6E8A-4147-A177-3AD203B41FA5}">
                      <a16:colId xmlns:a16="http://schemas.microsoft.com/office/drawing/2014/main" xmlns="" val="20004"/>
                    </a:ext>
                  </a:extLst>
                </a:gridCol>
              </a:tblGrid>
              <a:tr h="336712">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 פעילים* במגזר העסקי</a:t>
                      </a:r>
                    </a:p>
                  </a:txBody>
                  <a:tcPr anchor="ctr">
                    <a:solidFill>
                      <a:schemeClr val="tx1">
                        <a:lumMod val="65000"/>
                        <a:lumOff val="35000"/>
                      </a:schemeClr>
                    </a:solid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16972">
                <a:tc>
                  <a:txBody>
                    <a:bodyPr/>
                    <a:lstStyle/>
                    <a:p>
                      <a:pPr algn="ctr" rtl="1"/>
                      <a:endParaRPr lang="he-IL" sz="1600" b="1" dirty="0"/>
                    </a:p>
                  </a:txBody>
                  <a:tcPr anchor="ctr">
                    <a:noFill/>
                  </a:tcPr>
                </a:tc>
                <a:tc>
                  <a:txBody>
                    <a:bodyPr/>
                    <a:lstStyle/>
                    <a:p>
                      <a:pPr algn="ctr" rtl="1"/>
                      <a:r>
                        <a:rPr lang="he-IL" sz="1600" b="1" dirty="0">
                          <a:solidFill>
                            <a:schemeClr val="bg1"/>
                          </a:solidFill>
                        </a:rPr>
                        <a:t>תל-אביב-יפו</a:t>
                      </a:r>
                    </a:p>
                  </a:txBody>
                  <a:tcPr anchor="ctr">
                    <a:solidFill>
                      <a:srgbClr val="B35A08"/>
                    </a:solidFill>
                  </a:tcPr>
                </a:tc>
                <a:tc>
                  <a:txBody>
                    <a:bodyPr/>
                    <a:lstStyle/>
                    <a:p>
                      <a:pPr algn="ctr" rtl="1"/>
                      <a:r>
                        <a:rPr lang="he-IL" sz="1600" b="1" dirty="0">
                          <a:solidFill>
                            <a:schemeClr val="bg1"/>
                          </a:solidFill>
                        </a:rPr>
                        <a:t>ירושלים</a:t>
                      </a:r>
                    </a:p>
                  </a:txBody>
                  <a:tcPr anchor="ctr">
                    <a:solidFill>
                      <a:srgbClr val="00823B"/>
                    </a:solidFill>
                  </a:tcPr>
                </a:tc>
                <a:tc>
                  <a:txBody>
                    <a:bodyPr/>
                    <a:lstStyle/>
                    <a:p>
                      <a:pPr algn="ctr" rtl="1"/>
                      <a:r>
                        <a:rPr lang="he-IL" sz="1600" b="1" dirty="0">
                          <a:solidFill>
                            <a:schemeClr val="bg1"/>
                          </a:solidFill>
                        </a:rPr>
                        <a:t>חיפה</a:t>
                      </a:r>
                    </a:p>
                  </a:txBody>
                  <a:tcPr anchor="ctr">
                    <a:solidFill>
                      <a:srgbClr val="5B2E76"/>
                    </a:solidFill>
                  </a:tcPr>
                </a:tc>
                <a:tc>
                  <a:txBody>
                    <a:bodyPr/>
                    <a:lstStyle/>
                    <a:p>
                      <a:pPr algn="ctr" rtl="1"/>
                      <a:r>
                        <a:rPr lang="he-IL" sz="1600" b="1"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264143">
                <a:tc>
                  <a:txBody>
                    <a:bodyPr/>
                    <a:lstStyle/>
                    <a:p>
                      <a:pPr algn="r" rtl="1"/>
                      <a:r>
                        <a:rPr lang="he-IL" sz="1400" b="1" dirty="0">
                          <a:solidFill>
                            <a:schemeClr val="tx1"/>
                          </a:solidFill>
                        </a:rPr>
                        <a:t>מספר עסקים</a:t>
                      </a:r>
                      <a:r>
                        <a:rPr lang="he-IL" sz="1400" b="1" baseline="0" dirty="0">
                          <a:solidFill>
                            <a:schemeClr val="tx1"/>
                          </a:solidFill>
                        </a:rPr>
                        <a:t> פעילים</a:t>
                      </a:r>
                      <a:endParaRPr lang="he-IL" sz="1400" b="1" dirty="0">
                        <a:solidFill>
                          <a:schemeClr val="tx1"/>
                        </a:solidFill>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71,422</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39,140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21,515</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565,516</a:t>
                      </a:r>
                      <a:endParaRPr lang="he-IL" sz="14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2"/>
                  </a:ext>
                </a:extLst>
              </a:tr>
              <a:tr h="377458">
                <a:tc>
                  <a:txBody>
                    <a:bodyPr/>
                    <a:lstStyle/>
                    <a:p>
                      <a:pPr algn="r">
                        <a:spcBef>
                          <a:spcPct val="50000"/>
                        </a:spcBef>
                        <a:buFontTx/>
                        <a:buNone/>
                      </a:pPr>
                      <a:r>
                        <a:rPr lang="he-IL" altLang="he-IL" sz="1400" b="1" kern="1200" dirty="0">
                          <a:solidFill>
                            <a:schemeClr val="tx1"/>
                          </a:solidFill>
                          <a:latin typeface="+mn-lt"/>
                          <a:ea typeface="+mn-ea"/>
                          <a:cs typeface="+mn-cs"/>
                        </a:rPr>
                        <a:t>% מהעסקים</a:t>
                      </a:r>
                      <a:r>
                        <a:rPr lang="he-IL" altLang="he-IL" sz="1400" b="1" kern="1200" baseline="0" dirty="0">
                          <a:solidFill>
                            <a:schemeClr val="tx1"/>
                          </a:solidFill>
                          <a:latin typeface="+mn-lt"/>
                          <a:ea typeface="+mn-ea"/>
                          <a:cs typeface="+mn-cs"/>
                        </a:rPr>
                        <a:t> הפעילים ב</a:t>
                      </a:r>
                      <a:r>
                        <a:rPr lang="he-IL" altLang="he-IL" sz="1400" b="1" kern="1200" dirty="0">
                          <a:solidFill>
                            <a:schemeClr val="tx1"/>
                          </a:solidFill>
                          <a:latin typeface="+mn-lt"/>
                          <a:ea typeface="+mn-ea"/>
                          <a:cs typeface="+mn-cs"/>
                        </a:rPr>
                        <a:t>ישראל</a:t>
                      </a:r>
                      <a:endParaRPr lang="en-US" altLang="he-IL" sz="1400" b="1"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12.6%</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6.9%</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a:solidFill>
                            <a:schemeClr val="tx1"/>
                          </a:solidFill>
                          <a:latin typeface="+mn-lt"/>
                          <a:ea typeface="+mn-ea"/>
                          <a:cs typeface="+mn-cs"/>
                        </a:rPr>
                        <a:t>3.8%</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endParaRPr lang="he-IL" sz="14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14" name="TextBox 13"/>
          <p:cNvSpPr txBox="1"/>
          <p:nvPr/>
        </p:nvSpPr>
        <p:spPr>
          <a:xfrm>
            <a:off x="-24680" y="2966763"/>
            <a:ext cx="8424936" cy="246221"/>
          </a:xfrm>
          <a:prstGeom prst="rect">
            <a:avLst/>
          </a:prstGeom>
          <a:noFill/>
        </p:spPr>
        <p:txBody>
          <a:bodyPr wrap="square" rtlCol="1">
            <a:spAutoFit/>
          </a:bodyPr>
          <a:lstStyle/>
          <a:p>
            <a:pPr eaLnBrk="0" hangingPunct="0">
              <a:spcBef>
                <a:spcPct val="50000"/>
              </a:spcBef>
              <a:defRPr/>
            </a:pPr>
            <a:r>
              <a:rPr lang="he-IL" sz="1000" dirty="0">
                <a:solidFill>
                  <a:srgbClr val="5E5E5E"/>
                </a:solidFill>
                <a:latin typeface="Arial" pitchFamily="34" charset="0"/>
                <a:cs typeface="Arial" pitchFamily="34" charset="0"/>
              </a:rPr>
              <a:t>*</a:t>
            </a:r>
            <a:r>
              <a:rPr lang="he-IL" sz="1000" dirty="0">
                <a:solidFill>
                  <a:srgbClr val="5E5E5E"/>
                </a:solidFill>
              </a:rPr>
              <a:t> </a:t>
            </a:r>
            <a:r>
              <a:rPr lang="he-IL" sz="1000" dirty="0">
                <a:solidFill>
                  <a:srgbClr val="5E5E5E"/>
                </a:solidFill>
                <a:latin typeface="Arial" pitchFamily="34" charset="0"/>
                <a:cs typeface="Arial" pitchFamily="34" charset="0"/>
              </a:rPr>
              <a:t>הנתונים מוצגים לפי הסיווג האחיד של ענפי הכלכלה, 2011.</a:t>
            </a:r>
          </a:p>
        </p:txBody>
      </p:sp>
      <p:graphicFrame>
        <p:nvGraphicFramePr>
          <p:cNvPr id="18" name="מציין מיקום של טבלה 7" title="עסקים פעילים בתל אביב יפו לפי ענף"/>
          <p:cNvGraphicFramePr>
            <a:graphicFrameLocks/>
          </p:cNvGraphicFramePr>
          <p:nvPr>
            <p:extLst>
              <p:ext uri="{D42A27DB-BD31-4B8C-83A1-F6EECF244321}">
                <p14:modId xmlns:p14="http://schemas.microsoft.com/office/powerpoint/2010/main" val="311519432"/>
              </p:ext>
            </p:extLst>
          </p:nvPr>
        </p:nvGraphicFramePr>
        <p:xfrm>
          <a:off x="336248" y="4142611"/>
          <a:ext cx="7992000" cy="1488440"/>
        </p:xfrm>
        <a:graphic>
          <a:graphicData uri="http://schemas.openxmlformats.org/drawingml/2006/table">
            <a:tbl>
              <a:tblPr rtl="1" firstRow="1" bandRow="1">
                <a:tableStyleId>{073A0DAA-6AF3-43AB-8588-CEC1D06C72B9}</a:tableStyleId>
              </a:tblPr>
              <a:tblGrid>
                <a:gridCol w="129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gridCol w="1116000">
                  <a:extLst>
                    <a:ext uri="{9D8B030D-6E8A-4147-A177-3AD203B41FA5}">
                      <a16:colId xmlns:a16="http://schemas.microsoft.com/office/drawing/2014/main" xmlns="" val="20002"/>
                    </a:ext>
                  </a:extLst>
                </a:gridCol>
                <a:gridCol w="1116000">
                  <a:extLst>
                    <a:ext uri="{9D8B030D-6E8A-4147-A177-3AD203B41FA5}">
                      <a16:colId xmlns:a16="http://schemas.microsoft.com/office/drawing/2014/main" xmlns="" val="20003"/>
                    </a:ext>
                  </a:extLst>
                </a:gridCol>
                <a:gridCol w="1116000">
                  <a:extLst>
                    <a:ext uri="{9D8B030D-6E8A-4147-A177-3AD203B41FA5}">
                      <a16:colId xmlns:a16="http://schemas.microsoft.com/office/drawing/2014/main" xmlns="" val="20004"/>
                    </a:ext>
                  </a:extLst>
                </a:gridCol>
                <a:gridCol w="1116000">
                  <a:extLst>
                    <a:ext uri="{9D8B030D-6E8A-4147-A177-3AD203B41FA5}">
                      <a16:colId xmlns:a16="http://schemas.microsoft.com/office/drawing/2014/main" xmlns="" val="20005"/>
                    </a:ext>
                  </a:extLst>
                </a:gridCol>
                <a:gridCol w="1116000">
                  <a:extLst>
                    <a:ext uri="{9D8B030D-6E8A-4147-A177-3AD203B41FA5}">
                      <a16:colId xmlns:a16="http://schemas.microsoft.com/office/drawing/2014/main" xmlns="" val="20006"/>
                    </a:ext>
                  </a:extLst>
                </a:gridCol>
              </a:tblGrid>
              <a:tr h="144016">
                <a:tc gridSpan="7">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a:t>
                      </a:r>
                      <a:r>
                        <a:rPr lang="he-IL" sz="1600" b="1" kern="1200" baseline="0" dirty="0">
                          <a:solidFill>
                            <a:schemeClr val="bg1"/>
                          </a:solidFill>
                          <a:latin typeface="+mn-lt"/>
                          <a:ea typeface="+mn-ea"/>
                          <a:cs typeface="+mn-cs"/>
                        </a:rPr>
                        <a:t> פעילים בתל-אביב-יפו בענפים נבחרים</a:t>
                      </a:r>
                      <a:endParaRPr lang="he-IL" sz="1600" dirty="0">
                        <a:solidFill>
                          <a:schemeClr val="bg1"/>
                        </a:solidFill>
                      </a:endParaRPr>
                    </a:p>
                  </a:txBody>
                  <a:tcPr anchor="ctr">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b="1" kern="1200" dirty="0">
                        <a:solidFill>
                          <a:schemeClr val="bg1"/>
                        </a:solidFill>
                        <a:latin typeface="+mn-lt"/>
                        <a:ea typeface="+mn-ea"/>
                        <a:cs typeface="+mn-cs"/>
                      </a:endParaRPr>
                    </a:p>
                  </a:txBody>
                  <a:tcPr anchor="ctr">
                    <a:solidFill>
                      <a:schemeClr val="tx1">
                        <a:lumMod val="85000"/>
                        <a:lumOff val="1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400" b="1" kern="1200" dirty="0">
                        <a:solidFill>
                          <a:schemeClr val="tx1"/>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xmlns="" val="10000"/>
                  </a:ext>
                </a:extLst>
              </a:tr>
              <a:tr h="624840">
                <a:tc>
                  <a:txBody>
                    <a:bodyPr/>
                    <a:lstStyle/>
                    <a:p>
                      <a:pPr algn="ctr" rtl="1"/>
                      <a:endParaRPr lang="he-IL" sz="1200" b="1" kern="1200" dirty="0">
                        <a:solidFill>
                          <a:schemeClr val="tx1"/>
                        </a:solidFill>
                        <a:latin typeface="+mn-lt"/>
                        <a:ea typeface="+mn-ea"/>
                        <a:cs typeface="+mn-cs"/>
                      </a:endParaRPr>
                    </a:p>
                  </a:txBody>
                  <a:tcPr anchor="ctr">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שירותים מקצועיים, מדעיים וטכניים</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dirty="0">
                          <a:solidFill>
                            <a:schemeClr val="bg1"/>
                          </a:solidFill>
                        </a:rPr>
                        <a:t>פעילויות בנדל"ן </a:t>
                      </a:r>
                    </a:p>
                  </a:txBody>
                  <a:tcPr anchor="ctr">
                    <a:solidFill>
                      <a:srgbClr val="00823B"/>
                    </a:solidFill>
                  </a:tcPr>
                </a:tc>
                <a:tc>
                  <a:txBody>
                    <a:bodyPr/>
                    <a:lstStyle/>
                    <a:p>
                      <a:pPr algn="ctr" rtl="1"/>
                      <a:r>
                        <a:rPr lang="he-IL" sz="1200" b="1" dirty="0">
                          <a:solidFill>
                            <a:schemeClr val="bg1"/>
                          </a:solidFill>
                        </a:rPr>
                        <a:t>מידע ותקשורת</a:t>
                      </a:r>
                    </a:p>
                  </a:txBody>
                  <a:tcPr anchor="ctr">
                    <a:solidFill>
                      <a:srgbClr val="00823B"/>
                    </a:solidFill>
                  </a:tcPr>
                </a:tc>
                <a:tc>
                  <a:txBody>
                    <a:bodyPr/>
                    <a:lstStyle/>
                    <a:p>
                      <a:pPr algn="ctr" rtl="1"/>
                      <a:r>
                        <a:rPr lang="he-IL" sz="1200" b="1" dirty="0">
                          <a:solidFill>
                            <a:schemeClr val="bg1"/>
                          </a:solidFill>
                        </a:rPr>
                        <a:t>שירותי אירוח ואוכל </a:t>
                      </a:r>
                    </a:p>
                  </a:txBody>
                  <a:tcPr anchor="ctr">
                    <a:solidFill>
                      <a:srgbClr val="00823B"/>
                    </a:solidFill>
                  </a:tcPr>
                </a:tc>
                <a:tc>
                  <a:txBody>
                    <a:bodyPr/>
                    <a:lstStyle/>
                    <a:p>
                      <a:pPr algn="ctr" rtl="1"/>
                      <a:r>
                        <a:rPr lang="he-IL" sz="1200" b="1" dirty="0">
                          <a:solidFill>
                            <a:schemeClr val="bg1"/>
                          </a:solidFill>
                        </a:rPr>
                        <a:t>שירותים פיננסיים ושירותי ביטוח</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ענפים המוגדרים </a:t>
                      </a:r>
                    </a:p>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כהיי-טק*</a:t>
                      </a:r>
                    </a:p>
                  </a:txBody>
                  <a:tcPr anchor="ctr">
                    <a:solidFill>
                      <a:srgbClr val="00823B"/>
                    </a:solidFill>
                  </a:tcPr>
                </a:tc>
                <a:extLst>
                  <a:ext uri="{0D108BD9-81ED-4DB2-BD59-A6C34878D82A}">
                    <a16:rowId xmlns:a16="http://schemas.microsoft.com/office/drawing/2014/main" xmlns="" val="10001"/>
                  </a:ext>
                </a:extLst>
              </a:tr>
              <a:tr h="227388">
                <a:tc>
                  <a:txBody>
                    <a:bodyPr/>
                    <a:lstStyle/>
                    <a:p>
                      <a:pPr algn="ctr" rtl="1">
                        <a:lnSpc>
                          <a:spcPts val="1300"/>
                        </a:lnSpc>
                      </a:pPr>
                      <a:r>
                        <a:rPr lang="he-IL" sz="1400" b="1" dirty="0">
                          <a:solidFill>
                            <a:schemeClr val="tx1"/>
                          </a:solidFill>
                        </a:rPr>
                        <a:t>תל-אביב-יפו</a:t>
                      </a:r>
                    </a:p>
                  </a:txBody>
                  <a:tcPr anchor="ctr">
                    <a:solidFill>
                      <a:schemeClr val="bg1">
                        <a:lumMod val="95000"/>
                      </a:schemeClr>
                    </a:solidFill>
                  </a:tcPr>
                </a:tc>
                <a:tc>
                  <a:txBody>
                    <a:bodyPr/>
                    <a:lstStyle/>
                    <a:p>
                      <a:pPr algn="ctr" rtl="1">
                        <a:lnSpc>
                          <a:spcPts val="1300"/>
                        </a:lnSpc>
                      </a:pPr>
                      <a:r>
                        <a:rPr lang="he-IL" sz="1400" b="0" kern="1200" dirty="0">
                          <a:solidFill>
                            <a:schemeClr val="tx1"/>
                          </a:solidFill>
                          <a:latin typeface="+mn-lt"/>
                          <a:ea typeface="+mn-ea"/>
                          <a:cs typeface="+mn-cs"/>
                        </a:rPr>
                        <a:t>19,473</a:t>
                      </a:r>
                    </a:p>
                  </a:txBody>
                  <a:tcPr anchor="ctr">
                    <a:solidFill>
                      <a:schemeClr val="bg1">
                        <a:lumMod val="95000"/>
                      </a:schemeClr>
                    </a:solidFill>
                  </a:tcPr>
                </a:tc>
                <a:tc>
                  <a:txBody>
                    <a:bodyPr/>
                    <a:lstStyle/>
                    <a:p>
                      <a:pPr algn="ctr" rtl="1">
                        <a:lnSpc>
                          <a:spcPts val="1300"/>
                        </a:lnSpc>
                      </a:pPr>
                      <a:r>
                        <a:rPr lang="he-IL" sz="1400" dirty="0">
                          <a:solidFill>
                            <a:schemeClr val="tx1"/>
                          </a:solidFill>
                        </a:rPr>
                        <a:t>6,549</a:t>
                      </a:r>
                    </a:p>
                  </a:txBody>
                  <a:tcPr anchor="ctr">
                    <a:solidFill>
                      <a:schemeClr val="bg1">
                        <a:lumMod val="95000"/>
                      </a:schemeClr>
                    </a:solidFill>
                  </a:tcPr>
                </a:tc>
                <a:tc>
                  <a:txBody>
                    <a:bodyPr/>
                    <a:lstStyle/>
                    <a:p>
                      <a:pPr algn="ctr" rtl="1">
                        <a:lnSpc>
                          <a:spcPts val="1300"/>
                        </a:lnSpc>
                      </a:pPr>
                      <a:r>
                        <a:rPr lang="he-IL" sz="1400" dirty="0">
                          <a:solidFill>
                            <a:schemeClr val="tx1"/>
                          </a:solidFill>
                        </a:rPr>
                        <a:t>5,150</a:t>
                      </a:r>
                    </a:p>
                  </a:txBody>
                  <a:tcPr anchor="ctr">
                    <a:solidFill>
                      <a:schemeClr val="bg1">
                        <a:lumMod val="95000"/>
                      </a:schemeClr>
                    </a:solidFill>
                  </a:tcPr>
                </a:tc>
                <a:tc>
                  <a:txBody>
                    <a:bodyPr/>
                    <a:lstStyle/>
                    <a:p>
                      <a:pPr algn="ctr" rtl="1">
                        <a:lnSpc>
                          <a:spcPts val="1300"/>
                        </a:lnSpc>
                      </a:pPr>
                      <a:r>
                        <a:rPr lang="he-IL" sz="1400" dirty="0">
                          <a:solidFill>
                            <a:schemeClr val="tx1"/>
                          </a:solidFill>
                        </a:rPr>
                        <a:t>3,539</a:t>
                      </a:r>
                    </a:p>
                  </a:txBody>
                  <a:tcPr anchor="ctr">
                    <a:solidFill>
                      <a:schemeClr val="bg1">
                        <a:lumMod val="95000"/>
                      </a:schemeClr>
                    </a:solidFill>
                  </a:tcPr>
                </a:tc>
                <a:tc>
                  <a:txBody>
                    <a:bodyPr/>
                    <a:lstStyle/>
                    <a:p>
                      <a:pPr algn="ctr" rtl="1">
                        <a:lnSpc>
                          <a:spcPts val="1300"/>
                        </a:lnSpc>
                      </a:pPr>
                      <a:r>
                        <a:rPr lang="he-IL" sz="1400" dirty="0">
                          <a:solidFill>
                            <a:schemeClr val="tx1"/>
                          </a:solidFill>
                        </a:rPr>
                        <a:t>2,710</a:t>
                      </a:r>
                    </a:p>
                  </a:txBody>
                  <a:tcPr anchor="ctr">
                    <a:solidFill>
                      <a:schemeClr val="bg1">
                        <a:lumMod val="95000"/>
                      </a:schemeClr>
                    </a:solidFill>
                  </a:tcPr>
                </a:tc>
                <a:tc>
                  <a:txBody>
                    <a:bodyPr/>
                    <a:lstStyle/>
                    <a:p>
                      <a:pPr algn="ctr" rtl="1">
                        <a:lnSpc>
                          <a:spcPts val="1300"/>
                        </a:lnSpc>
                      </a:pPr>
                      <a:r>
                        <a:rPr lang="he-IL" sz="1400" b="0" kern="1200" dirty="0">
                          <a:solidFill>
                            <a:schemeClr val="tx1"/>
                          </a:solidFill>
                          <a:latin typeface="+mn-lt"/>
                          <a:ea typeface="+mn-ea"/>
                          <a:cs typeface="+mn-cs"/>
                        </a:rPr>
                        <a:t>4,070</a:t>
                      </a:r>
                    </a:p>
                  </a:txBody>
                  <a:tcPr anchor="ctr">
                    <a:solidFill>
                      <a:schemeClr val="bg1">
                        <a:lumMod val="95000"/>
                      </a:schemeClr>
                    </a:solidFill>
                  </a:tcPr>
                </a:tc>
                <a:extLst>
                  <a:ext uri="{0D108BD9-81ED-4DB2-BD59-A6C34878D82A}">
                    <a16:rowId xmlns:a16="http://schemas.microsoft.com/office/drawing/2014/main" xmlns="" val="10002"/>
                  </a:ext>
                </a:extLst>
              </a:tr>
              <a:tr h="227388">
                <a:tc>
                  <a:txBody>
                    <a:bodyPr/>
                    <a:lstStyle/>
                    <a:p>
                      <a:pPr algn="ctr" rtl="1">
                        <a:lnSpc>
                          <a:spcPts val="1300"/>
                        </a:lnSpc>
                      </a:pPr>
                      <a:r>
                        <a:rPr lang="he-IL" sz="1400" b="1" dirty="0">
                          <a:solidFill>
                            <a:schemeClr val="tx1"/>
                          </a:solidFill>
                        </a:rPr>
                        <a:t>%</a:t>
                      </a:r>
                      <a:r>
                        <a:rPr lang="en-US" sz="1400" b="1" baseline="0" dirty="0">
                          <a:solidFill>
                            <a:schemeClr val="tx1"/>
                          </a:solidFill>
                        </a:rPr>
                        <a:t> </a:t>
                      </a:r>
                      <a:r>
                        <a:rPr lang="he-IL" sz="1400" b="1" baseline="0" dirty="0">
                          <a:solidFill>
                            <a:schemeClr val="tx1"/>
                          </a:solidFill>
                        </a:rPr>
                        <a:t>מישראל</a:t>
                      </a:r>
                      <a:endParaRPr lang="he-IL" sz="1400" b="1"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a:solidFill>
                            <a:schemeClr val="tx1"/>
                          </a:solidFill>
                          <a:latin typeface="+mn-lt"/>
                          <a:ea typeface="+mn-ea"/>
                          <a:cs typeface="+mn-cs"/>
                        </a:rPr>
                        <a:t>18.0%</a:t>
                      </a:r>
                    </a:p>
                  </a:txBody>
                  <a:tcPr anchor="ctr">
                    <a:solidFill>
                      <a:schemeClr val="bg1">
                        <a:lumMod val="95000"/>
                      </a:schemeClr>
                    </a:solidFill>
                  </a:tcPr>
                </a:tc>
                <a:tc>
                  <a:txBody>
                    <a:bodyPr/>
                    <a:lstStyle/>
                    <a:p>
                      <a:pPr algn="ctr" rtl="1">
                        <a:lnSpc>
                          <a:spcPts val="1300"/>
                        </a:lnSpc>
                      </a:pPr>
                      <a:r>
                        <a:rPr lang="he-IL" sz="1400" b="0" dirty="0">
                          <a:solidFill>
                            <a:schemeClr val="tx1"/>
                          </a:solidFill>
                        </a:rPr>
                        <a:t>18.5%</a:t>
                      </a:r>
                    </a:p>
                  </a:txBody>
                  <a:tcPr anchor="ctr">
                    <a:solidFill>
                      <a:schemeClr val="bg1">
                        <a:lumMod val="95000"/>
                      </a:schemeClr>
                    </a:solidFill>
                  </a:tcPr>
                </a:tc>
                <a:tc>
                  <a:txBody>
                    <a:bodyPr/>
                    <a:lstStyle/>
                    <a:p>
                      <a:pPr algn="ctr" rtl="1">
                        <a:lnSpc>
                          <a:spcPts val="1300"/>
                        </a:lnSpc>
                      </a:pPr>
                      <a:r>
                        <a:rPr lang="he-IL" sz="1400" b="0" dirty="0">
                          <a:solidFill>
                            <a:schemeClr val="tx1"/>
                          </a:solidFill>
                        </a:rPr>
                        <a:t>23.1%</a:t>
                      </a:r>
                    </a:p>
                  </a:txBody>
                  <a:tcPr anchor="ctr">
                    <a:solidFill>
                      <a:schemeClr val="bg1">
                        <a:lumMod val="95000"/>
                      </a:schemeClr>
                    </a:solidFill>
                  </a:tcPr>
                </a:tc>
                <a:tc>
                  <a:txBody>
                    <a:bodyPr/>
                    <a:lstStyle/>
                    <a:p>
                      <a:pPr algn="ctr" rtl="1">
                        <a:lnSpc>
                          <a:spcPts val="1300"/>
                        </a:lnSpc>
                      </a:pPr>
                      <a:r>
                        <a:rPr lang="he-IL" sz="1400" b="0" dirty="0">
                          <a:solidFill>
                            <a:schemeClr val="tx1"/>
                          </a:solidFill>
                        </a:rPr>
                        <a:t>14.1%</a:t>
                      </a:r>
                    </a:p>
                  </a:txBody>
                  <a:tcPr anchor="ctr">
                    <a:solidFill>
                      <a:schemeClr val="bg1">
                        <a:lumMod val="95000"/>
                      </a:schemeClr>
                    </a:solidFill>
                  </a:tcPr>
                </a:tc>
                <a:tc>
                  <a:txBody>
                    <a:bodyPr/>
                    <a:lstStyle/>
                    <a:p>
                      <a:pPr algn="ctr" rtl="1">
                        <a:lnSpc>
                          <a:spcPts val="1300"/>
                        </a:lnSpc>
                      </a:pPr>
                      <a:r>
                        <a:rPr lang="he-IL" sz="1400" b="0" dirty="0">
                          <a:solidFill>
                            <a:schemeClr val="tx1"/>
                          </a:solidFill>
                        </a:rPr>
                        <a:t>18.9%</a:t>
                      </a:r>
                    </a:p>
                  </a:txBody>
                  <a:tcPr anchor="ctr">
                    <a:solidFill>
                      <a:schemeClr val="bg1">
                        <a:lumMod val="95000"/>
                      </a:schemeClr>
                    </a:solidFill>
                  </a:tcPr>
                </a:tc>
                <a:tc>
                  <a:txBody>
                    <a:bodyPr/>
                    <a:lstStyle/>
                    <a:p>
                      <a:pPr algn="ctr" rtl="1">
                        <a:lnSpc>
                          <a:spcPts val="1300"/>
                        </a:lnSpc>
                      </a:pPr>
                      <a:r>
                        <a:rPr lang="he-IL" sz="1400" b="0" kern="1200" dirty="0">
                          <a:solidFill>
                            <a:schemeClr val="tx1"/>
                          </a:solidFill>
                          <a:latin typeface="+mn-lt"/>
                          <a:ea typeface="+mn-ea"/>
                          <a:cs typeface="+mn-cs"/>
                        </a:rPr>
                        <a:t>18.2%</a:t>
                      </a:r>
                    </a:p>
                  </a:txBody>
                  <a:tcPr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19" name="TextBox 18"/>
          <p:cNvSpPr txBox="1"/>
          <p:nvPr/>
        </p:nvSpPr>
        <p:spPr>
          <a:xfrm>
            <a:off x="697735" y="5631055"/>
            <a:ext cx="7702524" cy="246221"/>
          </a:xfrm>
          <a:prstGeom prst="rect">
            <a:avLst/>
          </a:prstGeom>
          <a:noFill/>
        </p:spPr>
        <p:txBody>
          <a:bodyPr wrap="square" rtlCol="1">
            <a:spAutoFit/>
          </a:bodyPr>
          <a:lstStyle/>
          <a:p>
            <a:r>
              <a:rPr lang="he-IL" sz="1000" dirty="0">
                <a:solidFill>
                  <a:srgbClr val="5E5E5E"/>
                </a:solidFill>
              </a:rPr>
              <a:t>* ענפים המוגדרים כהיי-טק הם קבוצת הענפים הרלוונטיים לפי הסיווג האחיד של ענפי הכלכלה 2011 (לפי ההגדרה של מכון ירושלים לחקר ישראל). </a:t>
            </a: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מרשם עסקים, 2016</a:t>
            </a: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1"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35</a:t>
            </a:r>
          </a:p>
        </p:txBody>
      </p:sp>
    </p:spTree>
    <p:extLst>
      <p:ext uri="{BB962C8B-B14F-4D97-AF65-F5344CB8AC3E}">
        <p14:creationId xmlns:p14="http://schemas.microsoft.com/office/powerpoint/2010/main" val="3378430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D6EE9FD9-F858-4D38-A2DF-EF36250F3F2A}"/>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0CEBD0B3-1F3C-4F29-B260-EF24F92B98EB}"/>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536848" y="332656"/>
            <a:ext cx="10020769" cy="503739"/>
          </a:xfrm>
        </p:spPr>
        <p:txBody>
          <a:bodyPr/>
          <a:lstStyle/>
          <a:p>
            <a:r>
              <a:rPr lang="he-IL" sz="3200" dirty="0">
                <a:solidFill>
                  <a:srgbClr val="5E5E5E"/>
                </a:solidFill>
                <a:cs typeface="Blender" pitchFamily="18" charset="-79"/>
              </a:rPr>
              <a:t>אורחים אשר לנו במלונות תיירות* בעיר</a:t>
            </a:r>
          </a:p>
        </p:txBody>
      </p:sp>
      <p:sp>
        <p:nvSpPr>
          <p:cNvPr id="16" name="מציין מיקום תוכן 3"/>
          <p:cNvSpPr>
            <a:spLocks noGrp="1"/>
          </p:cNvSpPr>
          <p:nvPr>
            <p:ph sz="quarter" idx="14"/>
          </p:nvPr>
        </p:nvSpPr>
        <p:spPr>
          <a:xfrm>
            <a:off x="8620280" y="2564904"/>
            <a:ext cx="3596400" cy="503238"/>
          </a:xfrm>
        </p:spPr>
        <p:txBody>
          <a:bodyPr/>
          <a:lstStyle/>
          <a:p>
            <a:r>
              <a:rPr lang="he-IL" sz="2000" dirty="0">
                <a:solidFill>
                  <a:schemeClr val="bg1"/>
                </a:solidFill>
                <a:cs typeface="Blender" pitchFamily="18" charset="-79"/>
              </a:rPr>
              <a:t>מספר האורחים (תיירים וישראלים) אשר לנו במלונות התיירות בעיר גדל בהתמדה: </a:t>
            </a:r>
          </a:p>
          <a:p>
            <a:r>
              <a:rPr lang="he-IL" sz="2000" dirty="0">
                <a:solidFill>
                  <a:schemeClr val="bg1"/>
                </a:solidFill>
                <a:cs typeface="Blender" pitchFamily="18" charset="-79"/>
              </a:rPr>
              <a:t>בעשור האחרון (2016-2007) חלה עלייה של </a:t>
            </a:r>
            <a:r>
              <a:rPr lang="he-IL" sz="2000" dirty="0" smtClean="0">
                <a:solidFill>
                  <a:schemeClr val="bg1"/>
                </a:solidFill>
                <a:cs typeface="Blender" pitchFamily="18" charset="-79"/>
              </a:rPr>
              <a:t>21% </a:t>
            </a:r>
            <a:r>
              <a:rPr lang="he-IL" sz="2000" dirty="0">
                <a:solidFill>
                  <a:schemeClr val="bg1"/>
                </a:solidFill>
                <a:cs typeface="Blender" pitchFamily="18" charset="-79"/>
              </a:rPr>
              <a:t>במספר התיירים ועלייה של 66% במספר הישראלים אשר לנו במלונות התיירות בעיר.  </a:t>
            </a:r>
          </a:p>
        </p:txBody>
      </p:sp>
      <p:graphicFrame>
        <p:nvGraphicFramePr>
          <p:cNvPr id="14" name="מציין מיקום תרשים 7" descr="גרף לינת אורחים במלונות תיירות בעיר לאורך השנים:&#10;שנת 2016 הייתה שנת שיא במספר האורחים: בשנת זו הגיעו למלונות התיירות בתל-אביב-יפו 1,223,000 אורחים (תיירים מחו&quot;ל וישראלים). כך שחלקם של התיירים מתוך סה&quot;כ האורחים בבתי מלון בעיר עמד על כ-60%. בחמש השנים האחרונות חלה ירידה של כ-10% בחלקם של התיירים מכלל האורחים בעיר וירידה של כ-7% בלינותיהם. לעומת זאת, חלקם של הישראלים עלה ברציפות בשנים האחרונות, כך שבחמש השנים האחרונות (2016-2012) חלה עלייה של כ-60% במספר הישראלים שלנו במלונות התיירות בעיר">
            <a:extLst>
              <a:ext uri="{FF2B5EF4-FFF2-40B4-BE49-F238E27FC236}">
                <a16:creationId xmlns:a16="http://schemas.microsoft.com/office/drawing/2014/main" xmlns="" id="{0F79B092-7B92-4CF9-B77F-BCB49A3E0970}"/>
              </a:ext>
            </a:extLst>
          </p:cNvPr>
          <p:cNvGraphicFramePr>
            <a:graphicFrameLocks noGrp="1"/>
          </p:cNvGraphicFramePr>
          <p:nvPr>
            <p:ph type="chart" sz="quarter" idx="13"/>
            <p:extLst>
              <p:ext uri="{D42A27DB-BD31-4B8C-83A1-F6EECF244321}">
                <p14:modId xmlns:p14="http://schemas.microsoft.com/office/powerpoint/2010/main" val="758429755"/>
              </p:ext>
            </p:extLst>
          </p:nvPr>
        </p:nvGraphicFramePr>
        <p:xfrm>
          <a:off x="119340" y="1617801"/>
          <a:ext cx="8364760" cy="4321186"/>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4676" y="6021296"/>
            <a:ext cx="8424935"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מלונות תיירות: בתי מלון, בתי הארחה, מלונות דירות, ומלונות הרשומים לתיירים על-ידי משרד התיירות.</a:t>
            </a:r>
            <a:endParaRPr lang="en-US" altLang="he-IL" sz="1200" dirty="0">
              <a:solidFill>
                <a:srgbClr val="5E5E5E"/>
              </a:solidFill>
              <a:latin typeface="Arial" pitchFamily="34" charset="0"/>
              <a:cs typeface="Arial" pitchFamily="34" charset="0"/>
            </a:endParaRPr>
          </a:p>
        </p:txBody>
      </p:sp>
      <p:sp>
        <p:nvSpPr>
          <p:cNvPr id="11"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36</a:t>
            </a:r>
          </a:p>
        </p:txBody>
      </p:sp>
    </p:spTree>
    <p:extLst>
      <p:ext uri="{BB962C8B-B14F-4D97-AF65-F5344CB8AC3E}">
        <p14:creationId xmlns:p14="http://schemas.microsoft.com/office/powerpoint/2010/main" val="265102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4460954C-A7CE-41EC-875D-F9A7765EF7A6}"/>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B15DAF7E-ED7F-453A-8BD0-EC771558BD92}"/>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2052561" y="260965"/>
            <a:ext cx="10020769" cy="503739"/>
          </a:xfrm>
        </p:spPr>
        <p:txBody>
          <a:bodyPr/>
          <a:lstStyle/>
          <a:p>
            <a:pPr>
              <a:lnSpc>
                <a:spcPts val="3000"/>
              </a:lnSpc>
            </a:pPr>
            <a:r>
              <a:rPr lang="he-IL" sz="3200" dirty="0">
                <a:solidFill>
                  <a:srgbClr val="5E5E5E"/>
                </a:solidFill>
                <a:cs typeface="Blender" pitchFamily="18" charset="-79"/>
              </a:rPr>
              <a:t>אורחים במלונות תיירות* </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1" name="מציין מיקום תוכן 3"/>
          <p:cNvSpPr>
            <a:spLocks noGrp="1"/>
          </p:cNvSpPr>
          <p:nvPr>
            <p:ph sz="quarter" idx="14"/>
          </p:nvPr>
        </p:nvSpPr>
        <p:spPr>
          <a:xfrm>
            <a:off x="8736721" y="2565722"/>
            <a:ext cx="3479959" cy="503238"/>
          </a:xfrm>
        </p:spPr>
        <p:txBody>
          <a:bodyPr/>
          <a:lstStyle/>
          <a:p>
            <a:r>
              <a:rPr lang="he-IL" sz="2000" dirty="0">
                <a:solidFill>
                  <a:schemeClr val="bg1"/>
                </a:solidFill>
                <a:cs typeface="Blender" pitchFamily="18" charset="-79"/>
              </a:rPr>
              <a:t>בשנת 2016 לנו במלונות התיירות בעיר למעלה מ-1.2 מיליון אורחים, המהווים כ-14% מכלל האורחים אשר לנו במלונות התיירות בארץ.</a:t>
            </a:r>
          </a:p>
          <a:p>
            <a:endParaRPr lang="he-IL" sz="2000" dirty="0">
              <a:solidFill>
                <a:schemeClr val="bg1"/>
              </a:solidFill>
              <a:cs typeface="Blender" pitchFamily="18" charset="-79"/>
            </a:endParaRPr>
          </a:p>
          <a:p>
            <a:r>
              <a:rPr lang="he-IL" sz="2000" dirty="0">
                <a:solidFill>
                  <a:schemeClr val="bg1"/>
                </a:solidFill>
                <a:cs typeface="Blender" pitchFamily="18" charset="-79"/>
              </a:rPr>
              <a:t>כחצי מיליון ישראלים לנו בשנת 2016 במלונות התיירות בעיר. זוהי עלייה של כ-16% בהשוואה לשנת 2015 (בישראל - עלייה של 2% בלבד).</a:t>
            </a:r>
          </a:p>
        </p:txBody>
      </p:sp>
      <p:graphicFrame>
        <p:nvGraphicFramePr>
          <p:cNvPr id="17" name="מציין מיקום של טבלה 7" title="אורחים במלונות תיירות"/>
          <p:cNvGraphicFramePr>
            <a:graphicFrameLocks/>
          </p:cNvGraphicFramePr>
          <p:nvPr>
            <p:extLst>
              <p:ext uri="{D42A27DB-BD31-4B8C-83A1-F6EECF244321}">
                <p14:modId xmlns:p14="http://schemas.microsoft.com/office/powerpoint/2010/main" val="656819767"/>
              </p:ext>
            </p:extLst>
          </p:nvPr>
        </p:nvGraphicFramePr>
        <p:xfrm>
          <a:off x="1332375" y="1268760"/>
          <a:ext cx="6624000" cy="2334882"/>
        </p:xfrm>
        <a:graphic>
          <a:graphicData uri="http://schemas.openxmlformats.org/drawingml/2006/table">
            <a:tbl>
              <a:tblPr rtl="1" firstRow="1" bandRow="1">
                <a:tableStyleId>{073A0DAA-6AF3-43AB-8588-CEC1D06C72B9}</a:tableStyleId>
              </a:tblPr>
              <a:tblGrid>
                <a:gridCol w="1690425">
                  <a:extLst>
                    <a:ext uri="{9D8B030D-6E8A-4147-A177-3AD203B41FA5}">
                      <a16:colId xmlns:a16="http://schemas.microsoft.com/office/drawing/2014/main" xmlns="" val="20000"/>
                    </a:ext>
                  </a:extLst>
                </a:gridCol>
                <a:gridCol w="1573619">
                  <a:extLst>
                    <a:ext uri="{9D8B030D-6E8A-4147-A177-3AD203B41FA5}">
                      <a16:colId xmlns:a16="http://schemas.microsoft.com/office/drawing/2014/main" xmlns="" val="20001"/>
                    </a:ext>
                  </a:extLst>
                </a:gridCol>
                <a:gridCol w="1703956">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493814">
                <a:tc>
                  <a:txBody>
                    <a:bodyPr/>
                    <a:lstStyle/>
                    <a:p>
                      <a:pPr algn="ctr" rtl="1">
                        <a:lnSpc>
                          <a:spcPts val="1800"/>
                        </a:lnSpc>
                      </a:pPr>
                      <a:endParaRPr lang="he-IL" dirty="0"/>
                    </a:p>
                  </a:txBody>
                  <a:tcPr>
                    <a:solidFill>
                      <a:schemeClr val="tx1">
                        <a:lumMod val="65000"/>
                        <a:lumOff val="35000"/>
                      </a:schemeClr>
                    </a:solidFill>
                  </a:tcPr>
                </a:tc>
                <a:tc>
                  <a:txBody>
                    <a:bodyPr/>
                    <a:lstStyle/>
                    <a:p>
                      <a:pPr algn="ctr" rtl="1">
                        <a:lnSpc>
                          <a:spcPts val="2000"/>
                        </a:lnSpc>
                      </a:pPr>
                      <a:r>
                        <a:rPr lang="he-IL" dirty="0">
                          <a:solidFill>
                            <a:schemeClr val="bg1"/>
                          </a:solidFill>
                        </a:rPr>
                        <a:t>סה"כ</a:t>
                      </a:r>
                      <a:endParaRPr lang="he-IL" sz="1400" dirty="0">
                        <a:solidFill>
                          <a:schemeClr val="bg1"/>
                        </a:solidFill>
                      </a:endParaRPr>
                    </a:p>
                  </a:txBody>
                  <a:tcPr>
                    <a:solidFill>
                      <a:schemeClr val="tx1">
                        <a:lumMod val="65000"/>
                        <a:lumOff val="35000"/>
                      </a:schemeClr>
                    </a:solidFill>
                  </a:tcPr>
                </a:tc>
                <a:tc>
                  <a:txBody>
                    <a:bodyPr/>
                    <a:lstStyle/>
                    <a:p>
                      <a:pPr algn="ctr" rtl="1">
                        <a:lnSpc>
                          <a:spcPts val="2000"/>
                        </a:lnSpc>
                      </a:pPr>
                      <a:r>
                        <a:rPr lang="he-IL" dirty="0">
                          <a:solidFill>
                            <a:schemeClr val="bg1"/>
                          </a:solidFill>
                        </a:rPr>
                        <a:t>גידול בהשוואה לשנת </a:t>
                      </a:r>
                      <a:r>
                        <a:rPr lang="en-US" dirty="0">
                          <a:solidFill>
                            <a:schemeClr val="bg1"/>
                          </a:solidFill>
                        </a:rPr>
                        <a:t>2015</a:t>
                      </a:r>
                    </a:p>
                    <a:p>
                      <a:pPr algn="ctr" rtl="1">
                        <a:lnSpc>
                          <a:spcPts val="2000"/>
                        </a:lnSpc>
                      </a:pPr>
                      <a:r>
                        <a:rPr lang="en-US" dirty="0">
                          <a:solidFill>
                            <a:schemeClr val="bg1">
                              <a:lumMod val="85000"/>
                            </a:schemeClr>
                          </a:solidFill>
                        </a:rPr>
                        <a:t> </a:t>
                      </a:r>
                      <a:r>
                        <a:rPr lang="he-IL" sz="1400" dirty="0">
                          <a:solidFill>
                            <a:schemeClr val="bg1">
                              <a:lumMod val="85000"/>
                            </a:schemeClr>
                          </a:solidFill>
                        </a:rPr>
                        <a:t>(גידול בישראל)</a:t>
                      </a:r>
                    </a:p>
                  </a:txBody>
                  <a:tcPr>
                    <a:solidFill>
                      <a:schemeClr val="tx1">
                        <a:lumMod val="65000"/>
                        <a:lumOff val="35000"/>
                      </a:schemeClr>
                    </a:solidFill>
                  </a:tcPr>
                </a:tc>
                <a:tc>
                  <a:txBody>
                    <a:bodyPr/>
                    <a:lstStyle/>
                    <a:p>
                      <a:pPr algn="ctr" rtl="1">
                        <a:lnSpc>
                          <a:spcPts val="1800"/>
                        </a:lnSpc>
                      </a:pPr>
                      <a:r>
                        <a:rPr lang="he-IL" dirty="0">
                          <a:solidFill>
                            <a:schemeClr val="bg1"/>
                          </a:solidFill>
                        </a:rPr>
                        <a:t>%</a:t>
                      </a:r>
                      <a:r>
                        <a:rPr lang="en-US" dirty="0">
                          <a:solidFill>
                            <a:schemeClr val="bg1"/>
                          </a:solidFill>
                        </a:rPr>
                        <a:t> </a:t>
                      </a:r>
                      <a:r>
                        <a:rPr lang="he-IL" dirty="0">
                          <a:solidFill>
                            <a:schemeClr val="bg1"/>
                          </a:solidFill>
                        </a:rPr>
                        <a:t>מישראל</a:t>
                      </a:r>
                    </a:p>
                  </a:txBody>
                  <a:tcPr>
                    <a:solidFill>
                      <a:schemeClr val="tx1">
                        <a:lumMod val="65000"/>
                        <a:lumOff val="35000"/>
                      </a:schemeClr>
                    </a:solidFill>
                  </a:tcPr>
                </a:tc>
                <a:extLst>
                  <a:ext uri="{0D108BD9-81ED-4DB2-BD59-A6C34878D82A}">
                    <a16:rowId xmlns:a16="http://schemas.microsoft.com/office/drawing/2014/main" xmlns="" val="10000"/>
                  </a:ext>
                </a:extLst>
              </a:tr>
              <a:tr h="493814">
                <a:tc>
                  <a:txBody>
                    <a:bodyPr/>
                    <a:lstStyle/>
                    <a:p>
                      <a:pPr algn="r" rtl="1">
                        <a:lnSpc>
                          <a:spcPts val="1800"/>
                        </a:lnSpc>
                      </a:pPr>
                      <a:r>
                        <a:rPr lang="he-IL" sz="1600" b="1" dirty="0">
                          <a:solidFill>
                            <a:schemeClr val="tx1"/>
                          </a:solidFill>
                        </a:rPr>
                        <a:t>מספר האורחים</a:t>
                      </a:r>
                    </a:p>
                  </a:txBody>
                  <a:tcPr anchor="ctr">
                    <a:solidFill>
                      <a:schemeClr val="bg1">
                        <a:lumMod val="85000"/>
                      </a:schemeClr>
                    </a:solidFill>
                  </a:tcPr>
                </a:tc>
                <a:tc>
                  <a:txBody>
                    <a:bodyPr/>
                    <a:lstStyle/>
                    <a:p>
                      <a:pPr algn="ctr" rtl="1">
                        <a:lnSpc>
                          <a:spcPts val="1800"/>
                        </a:lnSpc>
                      </a:pPr>
                      <a:r>
                        <a:rPr lang="en-US" sz="1600" b="1" dirty="0">
                          <a:solidFill>
                            <a:schemeClr val="tx1"/>
                          </a:solidFill>
                        </a:rPr>
                        <a:t>1,223,300</a:t>
                      </a:r>
                      <a:endParaRPr lang="he-IL" sz="1600" b="1" dirty="0">
                        <a:solidFill>
                          <a:schemeClr val="tx1"/>
                        </a:solidFill>
                      </a:endParaRPr>
                    </a:p>
                  </a:txBody>
                  <a:tcPr anchor="ctr">
                    <a:solidFill>
                      <a:schemeClr val="bg1">
                        <a:lumMod val="85000"/>
                      </a:schemeClr>
                    </a:solidFill>
                  </a:tcPr>
                </a:tc>
                <a:tc>
                  <a:txBody>
                    <a:bodyPr/>
                    <a:lstStyle/>
                    <a:p>
                      <a:pPr algn="ctr" rtl="1">
                        <a:lnSpc>
                          <a:spcPts val="1800"/>
                        </a:lnSpc>
                      </a:pPr>
                      <a:r>
                        <a:rPr lang="he-IL" sz="1600" b="1" dirty="0">
                          <a:solidFill>
                            <a:schemeClr val="tx1"/>
                          </a:solidFill>
                        </a:rPr>
                        <a:t>%</a:t>
                      </a:r>
                      <a:r>
                        <a:rPr lang="en-US" sz="1600" b="1" dirty="0">
                          <a:solidFill>
                            <a:schemeClr val="tx1"/>
                          </a:solidFill>
                        </a:rPr>
                        <a:t>8</a:t>
                      </a:r>
                      <a:r>
                        <a:rPr lang="he-IL" sz="1600" b="1" dirty="0">
                          <a:solidFill>
                            <a:schemeClr val="tx1"/>
                          </a:solidFill>
                        </a:rPr>
                        <a:t>+   </a:t>
                      </a:r>
                      <a:r>
                        <a:rPr lang="he-IL" sz="1400" b="1" dirty="0">
                          <a:solidFill>
                            <a:srgbClr val="5E5E5E"/>
                          </a:solidFill>
                          <a:latin typeface="Arial" panose="020B0604020202020204" pitchFamily="34" charset="0"/>
                          <a:cs typeface="Arial" panose="020B0604020202020204" pitchFamily="34" charset="0"/>
                        </a:rPr>
                        <a:t>(3%+)</a:t>
                      </a:r>
                    </a:p>
                  </a:txBody>
                  <a:tcPr anchor="ctr">
                    <a:solidFill>
                      <a:schemeClr val="bg1">
                        <a:lumMod val="85000"/>
                      </a:schemeClr>
                    </a:solidFill>
                  </a:tcPr>
                </a:tc>
                <a:tc>
                  <a:txBody>
                    <a:bodyPr/>
                    <a:lstStyle/>
                    <a:p>
                      <a:pPr algn="ctr" rtl="1">
                        <a:lnSpc>
                          <a:spcPts val="1800"/>
                        </a:lnSpc>
                      </a:pPr>
                      <a:r>
                        <a:rPr lang="he-IL" sz="1600" b="1" dirty="0"/>
                        <a:t>14%</a:t>
                      </a:r>
                    </a:p>
                  </a:txBody>
                  <a:tcPr anchor="ctr">
                    <a:solidFill>
                      <a:schemeClr val="bg1">
                        <a:lumMod val="85000"/>
                      </a:schemeClr>
                    </a:solidFill>
                  </a:tcPr>
                </a:tc>
                <a:extLst>
                  <a:ext uri="{0D108BD9-81ED-4DB2-BD59-A6C34878D82A}">
                    <a16:rowId xmlns:a16="http://schemas.microsoft.com/office/drawing/2014/main" xmlns="" val="10001"/>
                  </a:ext>
                </a:extLst>
              </a:tr>
              <a:tr h="493814">
                <a:tc>
                  <a:txBody>
                    <a:bodyPr/>
                    <a:lstStyle/>
                    <a:p>
                      <a:pPr algn="r" rtl="1">
                        <a:lnSpc>
                          <a:spcPts val="1800"/>
                        </a:lnSpc>
                      </a:pPr>
                      <a:r>
                        <a:rPr lang="he-IL" sz="1600" b="1" dirty="0">
                          <a:solidFill>
                            <a:schemeClr val="tx1"/>
                          </a:solidFill>
                        </a:rPr>
                        <a:t>מתוכם: תיירים</a:t>
                      </a:r>
                    </a:p>
                  </a:txBody>
                  <a:tcPr anchor="ctr">
                    <a:solidFill>
                      <a:schemeClr val="bg1">
                        <a:lumMod val="95000"/>
                      </a:schemeClr>
                    </a:solidFill>
                  </a:tcPr>
                </a:tc>
                <a:tc>
                  <a:txBody>
                    <a:bodyPr/>
                    <a:lstStyle/>
                    <a:p>
                      <a:pPr algn="ctr" rtl="1">
                        <a:lnSpc>
                          <a:spcPts val="1800"/>
                        </a:lnSpc>
                      </a:pPr>
                      <a:r>
                        <a:rPr lang="en-US" sz="1600" dirty="0">
                          <a:solidFill>
                            <a:schemeClr val="tx1"/>
                          </a:solidFill>
                        </a:rPr>
                        <a:t>730,000</a:t>
                      </a:r>
                      <a:endParaRPr lang="he-IL" sz="1600" dirty="0">
                        <a:solidFill>
                          <a:schemeClr val="tx1"/>
                        </a:solidFill>
                      </a:endParaRPr>
                    </a:p>
                  </a:txBody>
                  <a:tcPr anchor="ctr">
                    <a:solidFill>
                      <a:schemeClr val="bg1">
                        <a:lumMod val="95000"/>
                      </a:schemeClr>
                    </a:solidFill>
                  </a:tcPr>
                </a:tc>
                <a:tc>
                  <a:txBody>
                    <a:bodyPr/>
                    <a:lstStyle/>
                    <a:p>
                      <a:pPr algn="ctr" rtl="1">
                        <a:lnSpc>
                          <a:spcPts val="1800"/>
                        </a:lnSpc>
                      </a:pPr>
                      <a:r>
                        <a:rPr lang="he-IL" sz="1600" b="0" dirty="0">
                          <a:solidFill>
                            <a:schemeClr val="tx1"/>
                          </a:solidFill>
                        </a:rPr>
                        <a:t>4%+   </a:t>
                      </a:r>
                      <a:r>
                        <a:rPr lang="he-IL" sz="1400" b="0" dirty="0">
                          <a:solidFill>
                            <a:srgbClr val="5E5E5E"/>
                          </a:solidFill>
                          <a:latin typeface="Arial" panose="020B0604020202020204" pitchFamily="34" charset="0"/>
                          <a:cs typeface="Arial" panose="020B0604020202020204" pitchFamily="34" charset="0"/>
                        </a:rPr>
                        <a:t>(5%+)</a:t>
                      </a:r>
                    </a:p>
                  </a:txBody>
                  <a:tcPr anchor="ctr">
                    <a:solidFill>
                      <a:schemeClr val="bg1">
                        <a:lumMod val="95000"/>
                      </a:schemeClr>
                    </a:solidFill>
                  </a:tcPr>
                </a:tc>
                <a:tc>
                  <a:txBody>
                    <a:bodyPr/>
                    <a:lstStyle/>
                    <a:p>
                      <a:pPr algn="ctr" rtl="1">
                        <a:lnSpc>
                          <a:spcPts val="1800"/>
                        </a:lnSpc>
                      </a:pPr>
                      <a:r>
                        <a:rPr lang="he-IL" sz="1600" dirty="0"/>
                        <a:t>26%</a:t>
                      </a:r>
                    </a:p>
                  </a:txBody>
                  <a:tcPr anchor="ctr">
                    <a:solidFill>
                      <a:schemeClr val="bg1">
                        <a:lumMod val="95000"/>
                      </a:schemeClr>
                    </a:solidFill>
                  </a:tcPr>
                </a:tc>
                <a:extLst>
                  <a:ext uri="{0D108BD9-81ED-4DB2-BD59-A6C34878D82A}">
                    <a16:rowId xmlns:a16="http://schemas.microsoft.com/office/drawing/2014/main" xmlns="" val="10002"/>
                  </a:ext>
                </a:extLst>
              </a:tr>
              <a:tr h="493814">
                <a:tc>
                  <a:txBody>
                    <a:bodyPr/>
                    <a:lstStyle/>
                    <a:p>
                      <a:pPr marL="0" marR="0" indent="0" algn="r" defTabSz="914400" rtl="1" eaLnBrk="1" fontAlgn="auto" latinLnBrk="0" hangingPunct="1">
                        <a:lnSpc>
                          <a:spcPts val="1800"/>
                        </a:lnSpc>
                        <a:spcBef>
                          <a:spcPts val="0"/>
                        </a:spcBef>
                        <a:spcAft>
                          <a:spcPts val="0"/>
                        </a:spcAft>
                        <a:buClrTx/>
                        <a:buSzTx/>
                        <a:buFontTx/>
                        <a:buNone/>
                        <a:tabLst/>
                        <a:defRPr/>
                      </a:pPr>
                      <a:r>
                        <a:rPr lang="he-IL" sz="1600" b="1" dirty="0">
                          <a:solidFill>
                            <a:schemeClr val="tx1"/>
                          </a:solidFill>
                        </a:rPr>
                        <a:t>           הישראלים</a:t>
                      </a: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en-US" sz="1600" dirty="0">
                          <a:solidFill>
                            <a:schemeClr val="tx1"/>
                          </a:solidFill>
                        </a:rPr>
                        <a:t>493,300</a:t>
                      </a:r>
                      <a:endParaRPr lang="he-IL" sz="1600" dirty="0">
                        <a:solidFill>
                          <a:schemeClr val="tx1"/>
                        </a:solidFill>
                      </a:endParaRPr>
                    </a:p>
                  </a:txBody>
                  <a:tcPr anchor="ctr">
                    <a:solidFill>
                      <a:schemeClr val="bg1">
                        <a:lumMod val="85000"/>
                      </a:schemeClr>
                    </a:solidFill>
                  </a:tcPr>
                </a:tc>
                <a:tc>
                  <a:txBody>
                    <a:bodyPr/>
                    <a:lstStyle/>
                    <a:p>
                      <a:pPr algn="ctr" rtl="1">
                        <a:lnSpc>
                          <a:spcPts val="1800"/>
                        </a:lnSpc>
                      </a:pPr>
                      <a:r>
                        <a:rPr lang="he-IL" sz="1600" b="0" kern="1200" dirty="0">
                          <a:solidFill>
                            <a:schemeClr val="tx1"/>
                          </a:solidFill>
                          <a:latin typeface="+mn-lt"/>
                          <a:ea typeface="+mn-ea"/>
                          <a:cs typeface="+mn-cs"/>
                        </a:rPr>
                        <a:t>16%+ </a:t>
                      </a:r>
                      <a:r>
                        <a:rPr lang="he-IL" sz="1600" b="0" dirty="0">
                          <a:solidFill>
                            <a:schemeClr val="tx1"/>
                          </a:solidFill>
                        </a:rPr>
                        <a:t> </a:t>
                      </a:r>
                      <a:r>
                        <a:rPr lang="he-IL" sz="1600" b="0" dirty="0">
                          <a:solidFill>
                            <a:srgbClr val="5E5E5E"/>
                          </a:solidFill>
                        </a:rPr>
                        <a:t> </a:t>
                      </a:r>
                      <a:r>
                        <a:rPr lang="he-IL" sz="1400" b="0" dirty="0">
                          <a:solidFill>
                            <a:srgbClr val="5E5E5E"/>
                          </a:solidFill>
                          <a:latin typeface="Arial" panose="020B0604020202020204" pitchFamily="34" charset="0"/>
                          <a:cs typeface="Arial" panose="020B0604020202020204" pitchFamily="34" charset="0"/>
                        </a:rPr>
                        <a:t>(2%+)</a:t>
                      </a: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he-IL" sz="1600" dirty="0"/>
                        <a:t>8%</a:t>
                      </a: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graphicFrame>
        <p:nvGraphicFramePr>
          <p:cNvPr id="16" name="מציין מיקום של טבלה 7" title="ממוצע לינות לתייר"/>
          <p:cNvGraphicFramePr>
            <a:graphicFrameLocks/>
          </p:cNvGraphicFramePr>
          <p:nvPr>
            <p:extLst>
              <p:ext uri="{D42A27DB-BD31-4B8C-83A1-F6EECF244321}">
                <p14:modId xmlns:p14="http://schemas.microsoft.com/office/powerpoint/2010/main" val="3262460150"/>
              </p:ext>
            </p:extLst>
          </p:nvPr>
        </p:nvGraphicFramePr>
        <p:xfrm>
          <a:off x="1324711" y="4325477"/>
          <a:ext cx="6624000" cy="1340425"/>
        </p:xfrm>
        <a:graphic>
          <a:graphicData uri="http://schemas.openxmlformats.org/drawingml/2006/table">
            <a:tbl>
              <a:tblPr rtl="1" firstRow="1" bandRow="1">
                <a:tableStyleId>{073A0DAA-6AF3-43AB-8588-CEC1D06C72B9}</a:tableStyleId>
              </a:tblPr>
              <a:tblGrid>
                <a:gridCol w="1656000">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gridCol w="1656000">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378539">
                <a:tc gridSpan="4">
                  <a:txBody>
                    <a:bodyPr/>
                    <a:lstStyle/>
                    <a:p>
                      <a:pPr algn="ctr" rtl="1"/>
                      <a:r>
                        <a:rPr lang="he-IL" sz="1800" dirty="0">
                          <a:solidFill>
                            <a:schemeClr val="bg1"/>
                          </a:solidFill>
                        </a:rPr>
                        <a:t>ממוצע</a:t>
                      </a:r>
                      <a:r>
                        <a:rPr lang="he-IL" sz="1800" baseline="0" dirty="0">
                          <a:solidFill>
                            <a:schemeClr val="bg1"/>
                          </a:solidFill>
                        </a:rPr>
                        <a:t> לינות לתייר</a:t>
                      </a:r>
                      <a:endParaRPr lang="he-IL" sz="1800" dirty="0">
                        <a:solidFill>
                          <a:schemeClr val="bg1"/>
                        </a:solidFill>
                      </a:endParaRPr>
                    </a:p>
                  </a:txBody>
                  <a:tcPr anchor="ctr">
                    <a:solidFill>
                      <a:schemeClr val="tx1">
                        <a:lumMod val="65000"/>
                        <a:lumOff val="35000"/>
                      </a:schemeClr>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468072">
                <a:tc>
                  <a:txBody>
                    <a:bodyPr/>
                    <a:lstStyle/>
                    <a:p>
                      <a:pPr algn="ctr" rtl="1"/>
                      <a:r>
                        <a:rPr lang="he-IL" sz="1800" b="1" dirty="0">
                          <a:solidFill>
                            <a:schemeClr val="bg1"/>
                          </a:solidFill>
                        </a:rPr>
                        <a:t>תל-אביב-יפו</a:t>
                      </a:r>
                    </a:p>
                  </a:txBody>
                  <a:tcPr anchor="ctr">
                    <a:solidFill>
                      <a:srgbClr val="A75A98"/>
                    </a:solidFill>
                  </a:tcPr>
                </a:tc>
                <a:tc>
                  <a:txBody>
                    <a:bodyPr/>
                    <a:lstStyle/>
                    <a:p>
                      <a:pPr algn="ctr" rtl="1"/>
                      <a:r>
                        <a:rPr lang="he-IL" sz="1800" b="1" dirty="0">
                          <a:solidFill>
                            <a:schemeClr val="bg1"/>
                          </a:solidFill>
                        </a:rPr>
                        <a:t>ירושלים</a:t>
                      </a:r>
                    </a:p>
                  </a:txBody>
                  <a:tcPr anchor="ctr">
                    <a:solidFill>
                      <a:schemeClr val="tx2">
                        <a:lumMod val="60000"/>
                        <a:lumOff val="40000"/>
                      </a:schemeClr>
                    </a:solidFill>
                  </a:tcPr>
                </a:tc>
                <a:tc>
                  <a:txBody>
                    <a:bodyPr/>
                    <a:lstStyle/>
                    <a:p>
                      <a:pPr algn="ctr" rtl="1"/>
                      <a:r>
                        <a:rPr lang="he-IL" sz="1800" b="1" dirty="0">
                          <a:solidFill>
                            <a:schemeClr val="bg1"/>
                          </a:solidFill>
                        </a:rPr>
                        <a:t>חיפה</a:t>
                      </a:r>
                    </a:p>
                  </a:txBody>
                  <a:tcPr anchor="ctr">
                    <a:solidFill>
                      <a:srgbClr val="5B2E76"/>
                    </a:solidFill>
                  </a:tcPr>
                </a:tc>
                <a:tc>
                  <a:txBody>
                    <a:bodyPr/>
                    <a:lstStyle/>
                    <a:p>
                      <a:pPr algn="ctr" rtl="1"/>
                      <a:r>
                        <a:rPr lang="he-IL" sz="1800" b="1"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493814">
                <a:tc>
                  <a:txBody>
                    <a:bodyPr/>
                    <a:lstStyle/>
                    <a:p>
                      <a:pPr algn="ctr" rtl="1"/>
                      <a:r>
                        <a:rPr lang="he-IL" sz="1600" dirty="0"/>
                        <a:t>3.1</a:t>
                      </a:r>
                    </a:p>
                  </a:txBody>
                  <a:tcPr anchor="ctr">
                    <a:solidFill>
                      <a:schemeClr val="bg1">
                        <a:lumMod val="95000"/>
                      </a:schemeClr>
                    </a:solidFill>
                  </a:tcPr>
                </a:tc>
                <a:tc>
                  <a:txBody>
                    <a:bodyPr/>
                    <a:lstStyle/>
                    <a:p>
                      <a:pPr algn="ctr" rtl="1"/>
                      <a:r>
                        <a:rPr lang="he-IL" sz="1600" dirty="0"/>
                        <a:t>3.4</a:t>
                      </a:r>
                    </a:p>
                  </a:txBody>
                  <a:tcPr anchor="ctr">
                    <a:solidFill>
                      <a:schemeClr val="bg1">
                        <a:lumMod val="95000"/>
                      </a:schemeClr>
                    </a:solidFill>
                  </a:tcPr>
                </a:tc>
                <a:tc>
                  <a:txBody>
                    <a:bodyPr/>
                    <a:lstStyle/>
                    <a:p>
                      <a:pPr algn="ctr" rtl="1"/>
                      <a:r>
                        <a:rPr lang="he-IL" sz="1600" dirty="0"/>
                        <a:t>3.0</a:t>
                      </a:r>
                    </a:p>
                  </a:txBody>
                  <a:tcPr anchor="ctr">
                    <a:solidFill>
                      <a:schemeClr val="bg1">
                        <a:lumMod val="95000"/>
                      </a:schemeClr>
                    </a:solidFill>
                  </a:tcPr>
                </a:tc>
                <a:tc>
                  <a:txBody>
                    <a:bodyPr/>
                    <a:lstStyle/>
                    <a:p>
                      <a:pPr algn="ctr" rtl="1"/>
                      <a:r>
                        <a:rPr lang="en-US" sz="1600" dirty="0">
                          <a:solidFill>
                            <a:schemeClr val="tx1"/>
                          </a:solidFill>
                        </a:rPr>
                        <a:t>3.0</a:t>
                      </a:r>
                      <a:endParaRPr lang="he-IL" sz="160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5" name="מלבן 14"/>
          <p:cNvSpPr/>
          <p:nvPr/>
        </p:nvSpPr>
        <p:spPr>
          <a:xfrm>
            <a:off x="723509" y="5877276"/>
            <a:ext cx="7244699"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מלונות תיירות: בתי מלון, בתי הארחה, מלונות דירות, ומלונות הרשומים לתיירים על-ידי משרד התיירות.</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2016</a:t>
            </a:r>
          </a:p>
        </p:txBody>
      </p:sp>
      <p:sp>
        <p:nvSpPr>
          <p:cNvPr id="21" name="TextBox 20">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37</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48795B68-BBAC-48CB-AFD7-61D761A25C5F}"/>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2F046E6B-C279-4D70-AA0C-E639B57F6365}"/>
              </a:ext>
            </a:extLst>
          </p:cNvPr>
          <p:cNvSpPr txBox="1">
            <a:spLocks/>
          </p:cNvSpPr>
          <p:nvPr/>
        </p:nvSpPr>
        <p:spPr>
          <a:xfrm>
            <a:off x="-67275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680864" y="260965"/>
            <a:ext cx="10020769" cy="503739"/>
          </a:xfrm>
        </p:spPr>
        <p:txBody>
          <a:bodyPr/>
          <a:lstStyle/>
          <a:p>
            <a:r>
              <a:rPr lang="he-IL" sz="3200" dirty="0">
                <a:solidFill>
                  <a:srgbClr val="5E5E5E"/>
                </a:solidFill>
                <a:cs typeface="Blender" pitchFamily="18" charset="-79"/>
              </a:rPr>
              <a:t>פדיון מלונות התיירות בעיר</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12" name="מציין מיקום תוכן 3"/>
          <p:cNvSpPr>
            <a:spLocks noGrp="1"/>
          </p:cNvSpPr>
          <p:nvPr>
            <p:ph sz="quarter" idx="14"/>
          </p:nvPr>
        </p:nvSpPr>
        <p:spPr>
          <a:xfrm>
            <a:off x="8620280" y="2564904"/>
            <a:ext cx="3596400" cy="503238"/>
          </a:xfrm>
        </p:spPr>
        <p:txBody>
          <a:bodyPr/>
          <a:lstStyle/>
          <a:p>
            <a:r>
              <a:rPr lang="he-IL" sz="2000" dirty="0">
                <a:solidFill>
                  <a:schemeClr val="bg1"/>
                </a:solidFill>
                <a:cs typeface="Blender" pitchFamily="18" charset="-79"/>
              </a:rPr>
              <a:t>בשנת 2016, הפדיון מכלל האורחים (תיירים וישראלים) במלונות תיירות בתל-אביב-יפו היה למעלה מ-2 מיליארד ₪ (כשני שליש מהפדיון במלונות תיירות בתל-אביב-יפו היה מתיירים).</a:t>
            </a:r>
          </a:p>
        </p:txBody>
      </p:sp>
      <p:sp>
        <p:nvSpPr>
          <p:cNvPr id="16" name="TextBox 15"/>
          <p:cNvSpPr txBox="1"/>
          <p:nvPr/>
        </p:nvSpPr>
        <p:spPr>
          <a:xfrm>
            <a:off x="1343472" y="1700810"/>
            <a:ext cx="6192688" cy="369332"/>
          </a:xfrm>
          <a:prstGeom prst="rect">
            <a:avLst/>
          </a:prstGeom>
          <a:noFill/>
        </p:spPr>
        <p:txBody>
          <a:bodyPr wrap="square" rtlCol="1">
            <a:spAutoFit/>
          </a:bodyPr>
          <a:lstStyle/>
          <a:p>
            <a:pPr algn="ctr"/>
            <a:r>
              <a:rPr lang="he-IL" b="1" dirty="0"/>
              <a:t>פדיון מתיירים במלונות תיירות בישראל- אחוזים (2016)</a:t>
            </a:r>
            <a:endParaRPr lang="he-IL" dirty="0"/>
          </a:p>
        </p:txBody>
      </p:sp>
      <p:graphicFrame>
        <p:nvGraphicFramePr>
          <p:cNvPr id="31" name="מציין מיקום תרשים 20" descr="תל אביב יפו - 35.1%&#10;ירושלים - 28.4%&#10;חיפה - 2.5%&#10;אילת - 6.1%&#10;טבריה - 5.1%&#10;ים המלח - 5.2%&#10;אחר - 17.6%" title="גרף עוגה של פדיון מתיירים במלונות תיירות בישראל">
            <a:extLst>
              <a:ext uri="{FF2B5EF4-FFF2-40B4-BE49-F238E27FC236}">
                <a16:creationId xmlns:a16="http://schemas.microsoft.com/office/drawing/2014/main" xmlns="" id="{64BF4B0F-8144-4130-B52E-1D8325E1092F}"/>
              </a:ext>
            </a:extLst>
          </p:cNvPr>
          <p:cNvGraphicFramePr>
            <a:graphicFrameLocks noGrp="1"/>
          </p:cNvGraphicFramePr>
          <p:nvPr>
            <p:ph type="chart" sz="quarter" idx="13"/>
            <p:extLst>
              <p:ext uri="{D42A27DB-BD31-4B8C-83A1-F6EECF244321}">
                <p14:modId xmlns:p14="http://schemas.microsoft.com/office/powerpoint/2010/main" val="3794160463"/>
              </p:ext>
            </p:extLst>
          </p:nvPr>
        </p:nvGraphicFramePr>
        <p:xfrm>
          <a:off x="983432" y="2046546"/>
          <a:ext cx="6708576" cy="4496039"/>
        </p:xfrm>
        <a:graphic>
          <a:graphicData uri="http://schemas.openxmlformats.org/drawingml/2006/chart">
            <c:chart xmlns:c="http://schemas.openxmlformats.org/drawingml/2006/chart" xmlns:r="http://schemas.openxmlformats.org/officeDocument/2006/relationships" r:id="rId4"/>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2016</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38</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A9DDA36E-7671-4C3E-8F3D-3E607EF101EF}"/>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52EF9D67-59AA-4BAC-841F-1C4979F019A2}"/>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7" name="כותרת 1">
            <a:extLst>
              <a:ext uri="{FF2B5EF4-FFF2-40B4-BE49-F238E27FC236}">
                <a16:creationId xmlns:a16="http://schemas.microsoft.com/office/drawing/2014/main" xmlns="" id="{C9984C59-66C1-478C-8311-4B6505DDEB5D}"/>
              </a:ext>
            </a:extLst>
          </p:cNvPr>
          <p:cNvSpPr>
            <a:spLocks noGrp="1"/>
          </p:cNvSpPr>
          <p:nvPr>
            <p:ph type="ctrTitle"/>
          </p:nvPr>
        </p:nvSpPr>
        <p:spPr>
          <a:xfrm>
            <a:off x="2495600" y="-27067"/>
            <a:ext cx="5916313" cy="503739"/>
          </a:xfrm>
        </p:spPr>
        <p:txBody>
          <a:bodyPr/>
          <a:lstStyle/>
          <a:p>
            <a:r>
              <a:rPr lang="he-IL" altLang="he-IL" sz="4000" dirty="0">
                <a:solidFill>
                  <a:srgbClr val="5E5E5E"/>
                </a:solidFill>
                <a:latin typeface="Blender" pitchFamily="18" charset="-79"/>
                <a:cs typeface="Blender" pitchFamily="18" charset="-79"/>
              </a:rPr>
              <a:t>אוכלוסייה, לפי דת </a:t>
            </a:r>
            <a:br>
              <a:rPr lang="he-IL" altLang="he-IL" sz="4000" dirty="0">
                <a:solidFill>
                  <a:srgbClr val="5E5E5E"/>
                </a:solidFill>
                <a:latin typeface="Blender" pitchFamily="18" charset="-79"/>
                <a:cs typeface="Blender" pitchFamily="18" charset="-79"/>
              </a:rPr>
            </a:br>
            <a:r>
              <a:rPr lang="en-US" altLang="he-IL" dirty="0">
                <a:solidFill>
                  <a:srgbClr val="5E5E5E"/>
                </a:solidFill>
                <a:latin typeface="Blender" pitchFamily="18" charset="-79"/>
                <a:cs typeface="Blender" pitchFamily="18" charset="-79"/>
              </a:rPr>
              <a:t> 2016</a:t>
            </a:r>
            <a:r>
              <a:rPr lang="he-IL" altLang="he-IL" dirty="0">
                <a:solidFill>
                  <a:srgbClr val="5E5E5E"/>
                </a:solidFill>
                <a:latin typeface="Blender" pitchFamily="18" charset="-79"/>
                <a:cs typeface="Blender" pitchFamily="18" charset="-79"/>
              </a:rPr>
              <a:t>(מספר גולמי ואחוזים)</a:t>
            </a:r>
            <a:endParaRPr lang="x-none" dirty="0">
              <a:solidFill>
                <a:srgbClr val="5E5E5E"/>
              </a:solidFill>
              <a:latin typeface="Blender" pitchFamily="18" charset="-79"/>
              <a:cs typeface="Blender" pitchFamily="18" charset="-79"/>
            </a:endParaRPr>
          </a:p>
        </p:txBody>
      </p:sp>
      <p:sp>
        <p:nvSpPr>
          <p:cNvPr id="28" name="מציין מיקום תוכן 3"/>
          <p:cNvSpPr>
            <a:spLocks noGrp="1"/>
          </p:cNvSpPr>
          <p:nvPr>
            <p:ph sz="quarter" idx="14"/>
          </p:nvPr>
        </p:nvSpPr>
        <p:spPr>
          <a:xfrm>
            <a:off x="8697601" y="2608505"/>
            <a:ext cx="3447072" cy="503238"/>
          </a:xfrm>
        </p:spPr>
        <p:txBody>
          <a:bodyPr/>
          <a:lstStyle/>
          <a:p>
            <a:r>
              <a:rPr lang="he-IL" sz="2000" dirty="0">
                <a:solidFill>
                  <a:schemeClr val="bg1"/>
                </a:solidFill>
                <a:latin typeface="Blender"/>
                <a:cs typeface="Blender"/>
              </a:rPr>
              <a:t>רוב אוכלוסיית העיר היא </a:t>
            </a:r>
            <a:r>
              <a:rPr lang="he-IL" sz="2000" dirty="0">
                <a:solidFill>
                  <a:schemeClr val="bg1"/>
                </a:solidFill>
                <a:cs typeface="Blender"/>
              </a:rPr>
              <a:t>יהודית</a:t>
            </a:r>
            <a:r>
              <a:rPr lang="en-US" sz="2000" dirty="0">
                <a:solidFill>
                  <a:schemeClr val="bg1"/>
                </a:solidFill>
                <a:cs typeface="Blender"/>
              </a:rPr>
              <a:t>.</a:t>
            </a:r>
            <a:endParaRPr lang="he-IL" sz="2000" dirty="0">
              <a:solidFill>
                <a:schemeClr val="bg1"/>
              </a:solidFill>
              <a:cs typeface="Blender"/>
            </a:endParaRPr>
          </a:p>
          <a:p>
            <a:r>
              <a:rPr lang="en-US" sz="2000" dirty="0">
                <a:solidFill>
                  <a:schemeClr val="bg1"/>
                </a:solidFill>
                <a:cs typeface="Blender"/>
              </a:rPr>
              <a:t/>
            </a:r>
            <a:br>
              <a:rPr lang="en-US" sz="2000" dirty="0">
                <a:solidFill>
                  <a:schemeClr val="bg1"/>
                </a:solidFill>
                <a:cs typeface="Blender"/>
              </a:rPr>
            </a:br>
            <a:r>
              <a:rPr lang="he-IL" sz="2000" dirty="0">
                <a:solidFill>
                  <a:schemeClr val="bg1"/>
                </a:solidFill>
                <a:cs typeface="Blender"/>
              </a:rPr>
              <a:t>עם זאת, ב-50 השנים האחרונות חלקה היחסי הצטמצם בהדרגה</a:t>
            </a:r>
            <a:r>
              <a:rPr lang="en-US" sz="2000" dirty="0">
                <a:solidFill>
                  <a:schemeClr val="bg1"/>
                </a:solidFill>
                <a:cs typeface="Blender"/>
              </a:rPr>
              <a:t/>
            </a:r>
            <a:br>
              <a:rPr lang="en-US" sz="2000" dirty="0">
                <a:solidFill>
                  <a:schemeClr val="bg1"/>
                </a:solidFill>
                <a:cs typeface="Blender"/>
              </a:rPr>
            </a:br>
            <a:r>
              <a:rPr lang="he-IL" sz="2000" dirty="0">
                <a:solidFill>
                  <a:schemeClr val="bg1"/>
                </a:solidFill>
                <a:cs typeface="Blender"/>
              </a:rPr>
              <a:t>מכ-99% בתחילת שנות ה-60'</a:t>
            </a:r>
            <a:r>
              <a:rPr lang="en-US" sz="2000" dirty="0">
                <a:solidFill>
                  <a:schemeClr val="bg1"/>
                </a:solidFill>
                <a:cs typeface="Blender"/>
              </a:rPr>
              <a:t/>
            </a:r>
            <a:br>
              <a:rPr lang="en-US" sz="2000" dirty="0">
                <a:solidFill>
                  <a:schemeClr val="bg1"/>
                </a:solidFill>
                <a:cs typeface="Blender"/>
              </a:rPr>
            </a:br>
            <a:r>
              <a:rPr lang="he-IL" sz="2000" dirty="0">
                <a:solidFill>
                  <a:schemeClr val="bg1"/>
                </a:solidFill>
                <a:cs typeface="Blender"/>
              </a:rPr>
              <a:t>לכ-91% בסוף 2016. בהתאם לכך, חלקה של האוכלוסייה</a:t>
            </a:r>
            <a:r>
              <a:rPr lang="en-US" sz="2000" dirty="0">
                <a:solidFill>
                  <a:schemeClr val="bg1"/>
                </a:solidFill>
                <a:cs typeface="Blender"/>
              </a:rPr>
              <a:t> </a:t>
            </a:r>
            <a:r>
              <a:rPr lang="he-IL" sz="2000" dirty="0">
                <a:solidFill>
                  <a:schemeClr val="bg1"/>
                </a:solidFill>
                <a:cs typeface="Blender"/>
              </a:rPr>
              <a:t>הלא יהודית גדל </a:t>
            </a:r>
            <a:r>
              <a:rPr lang="he-IL" sz="2000" dirty="0" smtClean="0">
                <a:solidFill>
                  <a:schemeClr val="bg1"/>
                </a:solidFill>
                <a:cs typeface="Blender"/>
              </a:rPr>
              <a:t>מכ-1% </a:t>
            </a:r>
            <a:r>
              <a:rPr lang="he-IL" sz="2000" dirty="0">
                <a:solidFill>
                  <a:schemeClr val="bg1"/>
                </a:solidFill>
                <a:cs typeface="Blender"/>
              </a:rPr>
              <a:t>לכ-9%.</a:t>
            </a:r>
            <a:endParaRPr lang="en-US" sz="2000" dirty="0">
              <a:solidFill>
                <a:schemeClr val="bg1"/>
              </a:solidFill>
              <a:cs typeface="Blender"/>
            </a:endParaRPr>
          </a:p>
        </p:txBody>
      </p:sp>
      <p:sp>
        <p:nvSpPr>
          <p:cNvPr id="24"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86BE173B-0401-4C08-926C-2781E14C3372}"/>
              </a:ext>
            </a:extLst>
          </p:cNvPr>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16" name="TextBox 15">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3</a:t>
            </a:r>
            <a:endParaRPr lang="en-US" dirty="0">
              <a:latin typeface="Blender" pitchFamily="18" charset="-79"/>
              <a:cs typeface="Blender" pitchFamily="18" charset="-79"/>
            </a:endParaRPr>
          </a:p>
        </p:txBody>
      </p:sp>
      <p:sp>
        <p:nvSpPr>
          <p:cNvPr id="3" name="מלבן 2"/>
          <p:cNvSpPr/>
          <p:nvPr/>
        </p:nvSpPr>
        <p:spPr>
          <a:xfrm>
            <a:off x="150250" y="1124744"/>
            <a:ext cx="8250005"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14" name="מלבן 13"/>
          <p:cNvSpPr/>
          <p:nvPr/>
        </p:nvSpPr>
        <p:spPr>
          <a:xfrm>
            <a:off x="384520" y="6057300"/>
            <a:ext cx="8120188"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0" name="מלבן 19"/>
          <p:cNvSpPr/>
          <p:nvPr/>
        </p:nvSpPr>
        <p:spPr>
          <a:xfrm>
            <a:off x="150249" y="1484784"/>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1" name="מלבן 20"/>
          <p:cNvSpPr/>
          <p:nvPr/>
        </p:nvSpPr>
        <p:spPr>
          <a:xfrm>
            <a:off x="7959541" y="1592796"/>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graphicFrame>
        <p:nvGraphicFramePr>
          <p:cNvPr id="22" name="אובייקט 4"/>
          <p:cNvGraphicFramePr>
            <a:graphicFrameLocks/>
          </p:cNvGraphicFramePr>
          <p:nvPr>
            <p:extLst>
              <p:ext uri="{D42A27DB-BD31-4B8C-83A1-F6EECF244321}">
                <p14:modId xmlns:p14="http://schemas.microsoft.com/office/powerpoint/2010/main" val="3379504150"/>
              </p:ext>
            </p:extLst>
          </p:nvPr>
        </p:nvGraphicFramePr>
        <p:xfrm>
          <a:off x="723509" y="1337280"/>
          <a:ext cx="6991651" cy="5375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4364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EA6876BF-A729-4200-85E5-E0D6D1D30250}"/>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78DDF680-4CCD-4AD4-9559-79FD52230ED6}"/>
              </a:ext>
            </a:extLst>
          </p:cNvPr>
          <p:cNvSpPr txBox="1">
            <a:spLocks/>
          </p:cNvSpPr>
          <p:nvPr/>
        </p:nvSpPr>
        <p:spPr>
          <a:xfrm>
            <a:off x="-19790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תרבות ופנאי</a:t>
            </a:r>
            <a:endParaRPr lang="x-none" b="1" dirty="0"/>
          </a:p>
        </p:txBody>
      </p:sp>
      <p:sp>
        <p:nvSpPr>
          <p:cNvPr id="4" name="כותרת 3">
            <a:extLst>
              <a:ext uri="{FF2B5EF4-FFF2-40B4-BE49-F238E27FC236}">
                <a16:creationId xmlns:a16="http://schemas.microsoft.com/office/drawing/2014/main" xmlns="" id="{5936D0FC-69E0-4BA2-9328-A2F1D88A8DB7}"/>
              </a:ext>
            </a:extLst>
          </p:cNvPr>
          <p:cNvSpPr>
            <a:spLocks noGrp="1"/>
          </p:cNvSpPr>
          <p:nvPr>
            <p:ph type="ctrTitle"/>
          </p:nvPr>
        </p:nvSpPr>
        <p:spPr>
          <a:xfrm>
            <a:off x="-1536848" y="332973"/>
            <a:ext cx="10020769" cy="503739"/>
          </a:xfrm>
        </p:spPr>
        <p:txBody>
          <a:bodyPr/>
          <a:lstStyle/>
          <a:p>
            <a:r>
              <a:rPr lang="he-IL" sz="3200" dirty="0">
                <a:solidFill>
                  <a:srgbClr val="5E5E5E"/>
                </a:solidFill>
                <a:cs typeface="Blender" pitchFamily="18" charset="-79"/>
              </a:rPr>
              <a:t>מספר ביקורים במוסדות תרבות גדולים בעיר</a:t>
            </a:r>
            <a:br>
              <a:rPr lang="he-IL" sz="3200" dirty="0">
                <a:solidFill>
                  <a:srgbClr val="5E5E5E"/>
                </a:solidFill>
                <a:cs typeface="Blender" pitchFamily="18" charset="-79"/>
              </a:rPr>
            </a:br>
            <a:r>
              <a:rPr lang="he-IL" sz="2400" dirty="0">
                <a:solidFill>
                  <a:srgbClr val="5E5E5E"/>
                </a:solidFill>
                <a:cs typeface="Blender" pitchFamily="18" charset="-79"/>
              </a:rPr>
              <a:t>(אלפים)</a:t>
            </a:r>
            <a:r>
              <a:rPr lang="he-IL" dirty="0"/>
              <a:t/>
            </a:r>
            <a:br>
              <a:rPr lang="he-IL" dirty="0"/>
            </a:br>
            <a:endParaRPr lang="x-none" dirty="0"/>
          </a:p>
        </p:txBody>
      </p:sp>
      <p:sp>
        <p:nvSpPr>
          <p:cNvPr id="13" name="מציין מיקום תוכן 3"/>
          <p:cNvSpPr>
            <a:spLocks noGrp="1"/>
          </p:cNvSpPr>
          <p:nvPr>
            <p:ph sz="quarter" idx="14"/>
          </p:nvPr>
        </p:nvSpPr>
        <p:spPr>
          <a:xfrm>
            <a:off x="8673476" y="2565722"/>
            <a:ext cx="3539204" cy="503238"/>
          </a:xfrm>
        </p:spPr>
        <p:txBody>
          <a:bodyPr/>
          <a:lstStyle/>
          <a:p>
            <a:r>
              <a:rPr lang="he-IL" sz="2000" dirty="0">
                <a:solidFill>
                  <a:schemeClr val="bg1"/>
                </a:solidFill>
                <a:cs typeface="Blender" pitchFamily="18" charset="-79"/>
              </a:rPr>
              <a:t>תל-אביב-יפו היא מרכז תרבות ארצי: כשליש מכלל הביקורים במוזיאונים ובאולמות הקונצרטים בישראל ויותר מ-50% מהביקורים בתיאטרונים הגדולים מתקיימים בתל-אביב-יפו.</a:t>
            </a:r>
          </a:p>
        </p:txBody>
      </p:sp>
      <p:graphicFrame>
        <p:nvGraphicFramePr>
          <p:cNvPr id="15" name="תרשים 14" descr="גרף ביקורים במוסדות תרבות גדולים בעיר לאורך השנים:&#10;בשנת 2016 נרשמו בחמשת התיאטראות הגדולים כ-1,717,000 ביקורים. באופן כללי, נרשמה מגמת עלייה במספר הביקורים, מגמה שעלתה במיוחד בחמש השנים האחרונות.&#10;משנת 2002, מספר הביקורים במוזיאונים המוכרים בתל-אביב-יפו במגמה כללית של עלייה, למרות שבארבע השנים האחרונות חלה ירידה קטנה במספר זה. בשנת 2016 מספר הביקורים הצטמצם בהשוואה לשיא הביקורים שנרשמו בשנת 2013, ועמד על 1,467,000 ביקורים.&#10;בשנת 2016 היו בשלושת מוסדות האופרה והתזמורת כ-384,500 ביקורים. מאז שנת 2008 מספר הביקורים במגמת ירידה ובחמש השנים האחרונות הוא התייצב.">
            <a:extLst>
              <a:ext uri="{FF2B5EF4-FFF2-40B4-BE49-F238E27FC236}">
                <a16:creationId xmlns:a16="http://schemas.microsoft.com/office/drawing/2014/main" xmlns="" id="{5FF4F273-C88A-4798-8750-B59BAC3D0884}"/>
              </a:ext>
            </a:extLst>
          </p:cNvPr>
          <p:cNvGraphicFramePr>
            <a:graphicFrameLocks/>
          </p:cNvGraphicFramePr>
          <p:nvPr>
            <p:extLst>
              <p:ext uri="{D42A27DB-BD31-4B8C-83A1-F6EECF244321}">
                <p14:modId xmlns:p14="http://schemas.microsoft.com/office/powerpoint/2010/main" val="2667146174"/>
              </p:ext>
            </p:extLst>
          </p:nvPr>
        </p:nvGraphicFramePr>
        <p:xfrm>
          <a:off x="0" y="1439950"/>
          <a:ext cx="8640960" cy="411038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055440" y="5589248"/>
            <a:ext cx="7272808" cy="830997"/>
          </a:xfrm>
          <a:prstGeom prst="rect">
            <a:avLst/>
          </a:prstGeom>
          <a:noFill/>
        </p:spPr>
        <p:txBody>
          <a:bodyPr wrap="square" rtlCol="1">
            <a:spAutoFit/>
          </a:bodyPr>
          <a:lstStyle/>
          <a:p>
            <a:pPr marL="712788" indent="-712788"/>
            <a:r>
              <a:rPr lang="he-IL" altLang="he-IL" sz="1200" dirty="0">
                <a:solidFill>
                  <a:srgbClr val="826300"/>
                </a:solidFill>
                <a:latin typeface="Arial" pitchFamily="34" charset="0"/>
                <a:cs typeface="Arial" pitchFamily="34" charset="0"/>
              </a:rPr>
              <a:t>תיאטראות : </a:t>
            </a:r>
            <a:r>
              <a:rPr lang="he-IL" altLang="he-IL" sz="1200" dirty="0">
                <a:solidFill>
                  <a:srgbClr val="5E5E5E"/>
                </a:solidFill>
                <a:latin typeface="Arial" pitchFamily="34" charset="0"/>
                <a:cs typeface="Arial" pitchFamily="34" charset="0"/>
              </a:rPr>
              <a:t>כולל את התיאטראות הגדולים: הבימה, בית לסין, הקאמרי, גשר </a:t>
            </a:r>
            <a:r>
              <a:rPr lang="he-IL" altLang="he-IL" sz="1200" dirty="0" err="1">
                <a:solidFill>
                  <a:srgbClr val="5E5E5E"/>
                </a:solidFill>
                <a:latin typeface="Arial" pitchFamily="34" charset="0"/>
                <a:cs typeface="Arial" pitchFamily="34" charset="0"/>
              </a:rPr>
              <a:t>ויידישפיל</a:t>
            </a:r>
            <a:r>
              <a:rPr lang="he-IL" altLang="he-IL" sz="1200" dirty="0">
                <a:solidFill>
                  <a:srgbClr val="5E5E5E"/>
                </a:solidFill>
                <a:latin typeface="Arial" pitchFamily="34" charset="0"/>
                <a:cs typeface="Arial" pitchFamily="34" charset="0"/>
              </a:rPr>
              <a:t> (בשנת 2010, תיאטרון </a:t>
            </a:r>
          </a:p>
          <a:p>
            <a:pPr marL="712788"/>
            <a:r>
              <a:rPr lang="he-IL" altLang="he-IL" sz="1200" dirty="0">
                <a:solidFill>
                  <a:srgbClr val="5E5E5E"/>
                </a:solidFill>
                <a:latin typeface="Arial" pitchFamily="34" charset="0"/>
                <a:cs typeface="Arial" pitchFamily="34" charset="0"/>
              </a:rPr>
              <a:t>הבימה עבר שיפוצים שהשפיעו על כמות הביקורים הכללית)</a:t>
            </a:r>
            <a:endParaRPr lang="en-US" altLang="he-IL" sz="1200" dirty="0">
              <a:solidFill>
                <a:srgbClr val="5E5E5E"/>
              </a:solidFill>
              <a:latin typeface="Arial" pitchFamily="34" charset="0"/>
              <a:cs typeface="Arial" pitchFamily="34" charset="0"/>
            </a:endParaRPr>
          </a:p>
          <a:p>
            <a:r>
              <a:rPr lang="he-IL" altLang="he-IL" sz="1200" dirty="0">
                <a:solidFill>
                  <a:srgbClr val="1D7975"/>
                </a:solidFill>
                <a:latin typeface="Arial" pitchFamily="34" charset="0"/>
                <a:cs typeface="Arial" pitchFamily="34" charset="0"/>
              </a:rPr>
              <a:t>מוזיאונים   : </a:t>
            </a:r>
            <a:r>
              <a:rPr lang="he-IL" altLang="he-IL" sz="1200" dirty="0">
                <a:solidFill>
                  <a:srgbClr val="5E5E5E"/>
                </a:solidFill>
                <a:latin typeface="Arial" pitchFamily="34" charset="0"/>
                <a:cs typeface="Arial" pitchFamily="34" charset="0"/>
              </a:rPr>
              <a:t>הנתונים מתייחסים לביקורים במוזיאונים מוכרים ע"י משרד החינוך התרבות והספורט (17 מוסדות).</a:t>
            </a:r>
          </a:p>
          <a:p>
            <a:r>
              <a:rPr lang="he-IL" altLang="he-IL" sz="1200" dirty="0">
                <a:solidFill>
                  <a:srgbClr val="157BB6"/>
                </a:solidFill>
                <a:latin typeface="Arial" pitchFamily="34" charset="0"/>
                <a:cs typeface="Arial" pitchFamily="34" charset="0"/>
              </a:rPr>
              <a:t>תזמורות    : </a:t>
            </a:r>
            <a:r>
              <a:rPr lang="he-IL" altLang="he-IL" sz="1200" dirty="0">
                <a:solidFill>
                  <a:srgbClr val="5E5E5E"/>
                </a:solidFill>
                <a:latin typeface="Arial" pitchFamily="34" charset="0"/>
                <a:cs typeface="Arial" pitchFamily="34" charset="0"/>
              </a:rPr>
              <a:t>הנתונים כוללים את התזמורת הפילהרמונית, הקאמרית והאופרה הישראלית החדשה.</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544273" y="6453336"/>
            <a:ext cx="3539203" cy="504056"/>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rPr>
              <a:t>מקור הנתו</a:t>
            </a:r>
            <a:r>
              <a:rPr lang="he-IL" altLang="he-IL" sz="900" b="1" dirty="0">
                <a:solidFill>
                  <a:schemeClr val="bg1">
                    <a:lumMod val="85000"/>
                  </a:schemeClr>
                </a:solidFill>
                <a:latin typeface="Arial" pitchFamily="34" charset="0"/>
                <a:cs typeface="Arial" pitchFamily="34" charset="0"/>
              </a:rPr>
              <a:t>נים: </a:t>
            </a:r>
            <a:r>
              <a:rPr lang="he-IL" altLang="he-IL" sz="900" dirty="0">
                <a:solidFill>
                  <a:schemeClr val="bg1">
                    <a:lumMod val="85000"/>
                  </a:schemeClr>
                </a:solidFill>
                <a:latin typeface="Arial" pitchFamily="34" charset="0"/>
                <a:cs typeface="Arial" pitchFamily="34" charset="0"/>
              </a:rPr>
              <a:t>ה</a:t>
            </a:r>
            <a:r>
              <a:rPr lang="he-IL" sz="900" dirty="0">
                <a:solidFill>
                  <a:schemeClr val="bg1">
                    <a:lumMod val="85000"/>
                  </a:schemeClr>
                </a:solidFill>
                <a:latin typeface="Arial" pitchFamily="34" charset="0"/>
                <a:cs typeface="Arial" pitchFamily="34" charset="0"/>
              </a:rPr>
              <a:t>נתונים מתקבלים ממוסדות התרבות בעיר במהלך שנת  2017; השוואה לישראל מתוך דוחות המרכז למידע ולמחקרי תרבות של </a:t>
            </a:r>
            <a:r>
              <a:rPr lang="he-IL" sz="900" dirty="0" err="1">
                <a:solidFill>
                  <a:schemeClr val="bg1">
                    <a:lumMod val="85000"/>
                  </a:schemeClr>
                </a:solidFill>
                <a:latin typeface="Arial" pitchFamily="34" charset="0"/>
                <a:cs typeface="Arial" pitchFamily="34" charset="0"/>
              </a:rPr>
              <a:t>מינהל</a:t>
            </a:r>
            <a:r>
              <a:rPr lang="he-IL" sz="900" dirty="0">
                <a:solidFill>
                  <a:schemeClr val="bg1">
                    <a:lumMod val="85000"/>
                  </a:schemeClr>
                </a:solidFill>
                <a:latin typeface="Arial" pitchFamily="34" charset="0"/>
                <a:cs typeface="Arial" pitchFamily="34" charset="0"/>
              </a:rPr>
              <a:t> התרבות במשרד התרבות והספורט (דוח "פילת").</a:t>
            </a:r>
          </a:p>
          <a:p>
            <a:pPr>
              <a:spcBef>
                <a:spcPct val="0"/>
              </a:spcBef>
            </a:pPr>
            <a:endParaRPr lang="he-IL" altLang="he-IL" sz="900" dirty="0">
              <a:solidFill>
                <a:schemeClr val="tx1">
                  <a:lumMod val="50000"/>
                  <a:lumOff val="50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62227"/>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157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39</a:t>
            </a:r>
          </a:p>
        </p:txBody>
      </p:sp>
    </p:spTree>
    <p:extLst>
      <p:ext uri="{BB962C8B-B14F-4D97-AF65-F5344CB8AC3E}">
        <p14:creationId xmlns:p14="http://schemas.microsoft.com/office/powerpoint/2010/main" val="1677853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A185AD92-1561-410A-9FCA-F3E9F9500F20}"/>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82CD86B3-E104-41E3-BA34-96A7C131BB23}"/>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73" name="Title 47"/>
          <p:cNvSpPr>
            <a:spLocks noGrp="1"/>
          </p:cNvSpPr>
          <p:nvPr>
            <p:ph type="ctrTitle"/>
          </p:nvPr>
        </p:nvSpPr>
        <p:spPr>
          <a:xfrm>
            <a:off x="-1836537" y="260648"/>
            <a:ext cx="10020769" cy="503739"/>
          </a:xfrm>
        </p:spPr>
        <p:txBody>
          <a:bodyPr/>
          <a:lstStyle/>
          <a:p>
            <a:r>
              <a:rPr lang="he-IL" sz="3200" dirty="0">
                <a:solidFill>
                  <a:srgbClr val="5E5E5E"/>
                </a:solidFill>
                <a:cs typeface="Blender" pitchFamily="18" charset="-79"/>
              </a:rPr>
              <a:t>שטח התחלות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endParaRPr lang="en-US"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782068" y="2565722"/>
            <a:ext cx="3362604" cy="503238"/>
          </a:xfrm>
        </p:spPr>
        <p:txBody>
          <a:bodyPr/>
          <a:lstStyle/>
          <a:p>
            <a:r>
              <a:rPr lang="he-IL" sz="2000" dirty="0">
                <a:solidFill>
                  <a:schemeClr val="bg1"/>
                </a:solidFill>
                <a:cs typeface="Blender" pitchFamily="18" charset="-79"/>
              </a:rPr>
              <a:t>בעשור האחרון הגיע חלקן של סך התחלות הבנייה בתל-אביב-יפו לכ-4%-8% מכלל שטח התחלות הבנייה בישראל.</a:t>
            </a:r>
          </a:p>
          <a:p>
            <a:r>
              <a:rPr lang="he-IL" sz="2000" dirty="0">
                <a:solidFill>
                  <a:schemeClr val="bg1"/>
                </a:solidFill>
                <a:cs typeface="Blender" pitchFamily="18" charset="-79"/>
              </a:rPr>
              <a:t>בשנת 2012 שטח התחלות הבנייה בתל-אביב-יפו היה הגבוה ביותר בחמישים השנים האחרונות.</a:t>
            </a:r>
          </a:p>
        </p:txBody>
      </p:sp>
      <p:graphicFrame>
        <p:nvGraphicFramePr>
          <p:cNvPr id="15" name="מציין מיקום של טבלה 7" title="שטח התחלות בנייה לפי עיר ושנה"/>
          <p:cNvGraphicFramePr>
            <a:graphicFrameLocks/>
          </p:cNvGraphicFramePr>
          <p:nvPr>
            <p:extLst>
              <p:ext uri="{D42A27DB-BD31-4B8C-83A1-F6EECF244321}">
                <p14:modId xmlns:p14="http://schemas.microsoft.com/office/powerpoint/2010/main" val="3265924822"/>
              </p:ext>
            </p:extLst>
          </p:nvPr>
        </p:nvGraphicFramePr>
        <p:xfrm>
          <a:off x="696225" y="1556792"/>
          <a:ext cx="7416000" cy="3939740"/>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1908000">
                  <a:extLst>
                    <a:ext uri="{9D8B030D-6E8A-4147-A177-3AD203B41FA5}">
                      <a16:colId xmlns:a16="http://schemas.microsoft.com/office/drawing/2014/main" xmlns="" val="20002"/>
                    </a:ext>
                  </a:extLst>
                </a:gridCol>
                <a:gridCol w="1908000">
                  <a:extLst>
                    <a:ext uri="{9D8B030D-6E8A-4147-A177-3AD203B41FA5}">
                      <a16:colId xmlns:a16="http://schemas.microsoft.com/office/drawing/2014/main" xmlns=""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a16="http://schemas.microsoft.com/office/drawing/2014/main" xmlns=""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2007</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505.4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463.4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65.4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2008</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404.5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343.7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2009</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379.0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548.8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2010</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604.8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149.9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2011</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219.5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2012</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714.1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153.3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726.2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140.7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2014**</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534.4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741.2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171.3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2015**</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669.7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805.4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151.8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2016*</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518.1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611.3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166.8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14" name="מלבן 13"/>
          <p:cNvSpPr/>
          <p:nvPr/>
        </p:nvSpPr>
        <p:spPr>
          <a:xfrm>
            <a:off x="6672061" y="5877272"/>
            <a:ext cx="1440163" cy="400110"/>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אומדן ארעי</a:t>
            </a:r>
          </a:p>
          <a:p>
            <a:pPr>
              <a:lnSpc>
                <a:spcPts val="1200"/>
              </a:lnSpc>
              <a:spcBef>
                <a:spcPts val="0"/>
              </a:spcBef>
              <a:buNone/>
              <a:defRPr/>
            </a:pPr>
            <a:r>
              <a:rPr lang="he-IL" altLang="he-IL" sz="1200" dirty="0">
                <a:solidFill>
                  <a:srgbClr val="5E5E5E"/>
                </a:solidFill>
                <a:latin typeface="Arial" pitchFamily="34" charset="0"/>
                <a:cs typeface="Arial" pitchFamily="34" charset="0"/>
              </a:rPr>
              <a:t>** נתון מתוקן</a:t>
            </a:r>
            <a:endParaRPr lang="en-US" altLang="he-IL" sz="1200" dirty="0">
              <a:solidFill>
                <a:srgbClr val="5E5E5E"/>
              </a:solidFill>
              <a:latin typeface="Arial" pitchFamily="34" charset="0"/>
              <a:cs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9.2017</a:t>
            </a:r>
          </a:p>
        </p:txBody>
      </p:sp>
      <p:sp>
        <p:nvSpPr>
          <p:cNvPr id="18" name="TextBox 1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40</a:t>
            </a:r>
          </a:p>
        </p:txBody>
      </p:sp>
    </p:spTree>
    <p:extLst>
      <p:ext uri="{BB962C8B-B14F-4D97-AF65-F5344CB8AC3E}">
        <p14:creationId xmlns:p14="http://schemas.microsoft.com/office/powerpoint/2010/main" val="763239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A2D63FD0-BADB-44F4-A509-AF197C18883F}"/>
              </a:ext>
            </a:extLst>
          </p:cNvPr>
          <p:cNvPicPr>
            <a:picLocks/>
          </p:cNvPicPr>
          <p:nvPr/>
        </p:nvPicPr>
        <p:blipFill>
          <a:blip r:embed="rId2"/>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43FAD067-83D7-444C-9F22-64B9A373FB7E}"/>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1" name="Title 47">
            <a:extLst>
              <a:ext uri="{FF2B5EF4-FFF2-40B4-BE49-F238E27FC236}">
                <a16:creationId xmlns:a16="http://schemas.microsoft.com/office/drawing/2014/main" xmlns="" id="{515A070C-AB3D-4B46-B71D-DFC95A43F210}"/>
              </a:ext>
            </a:extLst>
          </p:cNvPr>
          <p:cNvSpPr>
            <a:spLocks noGrp="1"/>
          </p:cNvSpPr>
          <p:nvPr>
            <p:ph type="ctrTitle"/>
          </p:nvPr>
        </p:nvSpPr>
        <p:spPr>
          <a:xfrm>
            <a:off x="-1908544" y="402939"/>
            <a:ext cx="10020769" cy="503739"/>
          </a:xfrm>
        </p:spPr>
        <p:txBody>
          <a:bodyPr/>
          <a:lstStyle/>
          <a:p>
            <a:r>
              <a:rPr lang="he-IL" sz="3200" dirty="0">
                <a:solidFill>
                  <a:srgbClr val="5E5E5E"/>
                </a:solidFill>
                <a:cs typeface="Blender" pitchFamily="18" charset="-79"/>
              </a:rPr>
              <a:t>שטח התחלות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710060" y="2564904"/>
            <a:ext cx="3362604" cy="503238"/>
          </a:xfrm>
        </p:spPr>
        <p:txBody>
          <a:bodyPr/>
          <a:lstStyle/>
          <a:p>
            <a:r>
              <a:rPr lang="he-IL" sz="2000" dirty="0">
                <a:solidFill>
                  <a:schemeClr val="bg1"/>
                </a:solidFill>
                <a:cs typeface="Blender" pitchFamily="18" charset="-79"/>
              </a:rPr>
              <a:t>בשנת 2016 רוב התחלות הבנייה (59%) היו מיועדות למגורים.</a:t>
            </a:r>
          </a:p>
          <a:p>
            <a:endParaRPr lang="he-IL" sz="2000" dirty="0">
              <a:solidFill>
                <a:schemeClr val="bg1"/>
              </a:solidFill>
              <a:cs typeface="Blender" pitchFamily="18" charset="-79"/>
            </a:endParaRPr>
          </a:p>
          <a:p>
            <a:r>
              <a:rPr lang="he-IL" sz="2000" dirty="0">
                <a:solidFill>
                  <a:schemeClr val="bg1"/>
                </a:solidFill>
                <a:cs typeface="Blender" pitchFamily="18" charset="-79"/>
              </a:rPr>
              <a:t>בעשור האחרון שיעור זה נע בין 59%-76%.</a:t>
            </a:r>
          </a:p>
        </p:txBody>
      </p:sp>
      <p:graphicFrame>
        <p:nvGraphicFramePr>
          <p:cNvPr id="31" name="מציין מיקום תרשים 7" descr="גרף שטח התחלות בנייה לפי ייעוד לאורך השנים:&#10;תקופות שיא בשטח התחלות בנייה נרשמו בסוף שנות ה-90', ואילו תקופת שפל נרשמה בשנות ה-80'. בשנת 2012 נרשם שיא חדש, כאשר שטח התחלות בנייה בתל-אביב-יפו היה הגבוה ביותר בחמישים השנים האחרונות והגיע לכ-850 אלף מ&quot;ר. בשנת 2016 נתון זה נמוך יותר (כ-518 אלף מ&quot;ר). בחמש השנים האחרונות, חלקן של התחלות הבנייה למגורים מהווה כ-62% בממוצע מכלל שטח הבנייה בעיר. ">
            <a:extLst>
              <a:ext uri="{FF2B5EF4-FFF2-40B4-BE49-F238E27FC236}">
                <a16:creationId xmlns:a16="http://schemas.microsoft.com/office/drawing/2014/main" xmlns="" id="{5BE0BDE3-F163-4266-9EBE-17B186CF8B77}"/>
              </a:ext>
            </a:extLst>
          </p:cNvPr>
          <p:cNvGraphicFramePr>
            <a:graphicFrameLocks noGrp="1"/>
          </p:cNvGraphicFramePr>
          <p:nvPr>
            <p:ph type="chart" sz="quarter" idx="13"/>
            <p:extLst>
              <p:ext uri="{D42A27DB-BD31-4B8C-83A1-F6EECF244321}">
                <p14:modId xmlns:p14="http://schemas.microsoft.com/office/powerpoint/2010/main" val="442193093"/>
              </p:ext>
            </p:extLst>
          </p:nvPr>
        </p:nvGraphicFramePr>
        <p:xfrm>
          <a:off x="83869" y="1772816"/>
          <a:ext cx="8425243" cy="4203848"/>
        </p:xfrm>
        <a:graphic>
          <a:graphicData uri="http://schemas.openxmlformats.org/drawingml/2006/chart">
            <c:chart xmlns:c="http://schemas.openxmlformats.org/drawingml/2006/chart" xmlns:r="http://schemas.openxmlformats.org/officeDocument/2006/relationships" r:id="rId3"/>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2017</a:t>
            </a:r>
          </a:p>
        </p:txBody>
      </p:sp>
      <p:sp>
        <p:nvSpPr>
          <p:cNvPr id="19" name="TextBox 18">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41</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8CDDD027-A0BE-4D32-B23C-A6646D0F42AE}"/>
              </a:ext>
            </a:extLst>
          </p:cNvPr>
          <p:cNvPicPr>
            <a:picLocks/>
          </p:cNvPicPr>
          <p:nvPr/>
        </p:nvPicPr>
        <p:blipFill>
          <a:blip r:embed="rId2"/>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C464C115-16C8-4976-970E-92CF2D8C653C}"/>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2" name="Title 47">
            <a:extLst>
              <a:ext uri="{FF2B5EF4-FFF2-40B4-BE49-F238E27FC236}">
                <a16:creationId xmlns:a16="http://schemas.microsoft.com/office/drawing/2014/main" xmlns="" id="{987C7574-5ADF-412E-ADD4-E89F6CDA774E}"/>
              </a:ext>
            </a:extLst>
          </p:cNvPr>
          <p:cNvSpPr>
            <a:spLocks noGrp="1"/>
          </p:cNvSpPr>
          <p:nvPr>
            <p:ph type="ctrTitle"/>
          </p:nvPr>
        </p:nvSpPr>
        <p:spPr>
          <a:xfrm>
            <a:off x="-1908545" y="282257"/>
            <a:ext cx="10020769" cy="503739"/>
          </a:xfrm>
        </p:spPr>
        <p:txBody>
          <a:bodyPr/>
          <a:lstStyle/>
          <a:p>
            <a:r>
              <a:rPr lang="he-IL" sz="3200" dirty="0">
                <a:solidFill>
                  <a:srgbClr val="5E5E5E"/>
                </a:solidFill>
                <a:cs typeface="Blender" pitchFamily="18" charset="-79"/>
              </a:rPr>
              <a:t>שטח גמר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548272" y="2565722"/>
            <a:ext cx="3596400" cy="503238"/>
          </a:xfrm>
        </p:spPr>
        <p:txBody>
          <a:bodyPr/>
          <a:lstStyle/>
          <a:p>
            <a:r>
              <a:rPr lang="he-IL" sz="2000" dirty="0">
                <a:solidFill>
                  <a:schemeClr val="bg1"/>
                </a:solidFill>
                <a:cs typeface="Blender" pitchFamily="18" charset="-79"/>
              </a:rPr>
              <a:t>משנת 1990 שטח גמר הבנייה בתל-אביב-יפו מהווה 4%-8% מסך כל שטח גמר הבנייה בישראל (יוצאת מן הכלל הייתה שנת 2005, בה היווה כ-10%).</a:t>
            </a:r>
          </a:p>
        </p:txBody>
      </p:sp>
      <p:graphicFrame>
        <p:nvGraphicFramePr>
          <p:cNvPr id="18" name="מציין מיקום של טבלה 7" title="שטח גמר בנייה לפי עיר ושנה"/>
          <p:cNvGraphicFramePr>
            <a:graphicFrameLocks/>
          </p:cNvGraphicFramePr>
          <p:nvPr>
            <p:extLst>
              <p:ext uri="{D42A27DB-BD31-4B8C-83A1-F6EECF244321}">
                <p14:modId xmlns:p14="http://schemas.microsoft.com/office/powerpoint/2010/main" val="1863975146"/>
              </p:ext>
            </p:extLst>
          </p:nvPr>
        </p:nvGraphicFramePr>
        <p:xfrm>
          <a:off x="696225" y="1556792"/>
          <a:ext cx="7416000" cy="4269740"/>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1908000">
                  <a:extLst>
                    <a:ext uri="{9D8B030D-6E8A-4147-A177-3AD203B41FA5}">
                      <a16:colId xmlns:a16="http://schemas.microsoft.com/office/drawing/2014/main" xmlns="" val="20002"/>
                    </a:ext>
                  </a:extLst>
                </a:gridCol>
                <a:gridCol w="1908000">
                  <a:extLst>
                    <a:ext uri="{9D8B030D-6E8A-4147-A177-3AD203B41FA5}">
                      <a16:colId xmlns:a16="http://schemas.microsoft.com/office/drawing/2014/main" xmlns=""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a16="http://schemas.microsoft.com/office/drawing/2014/main" xmlns=""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2007</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433.9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404.9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163.7</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2008</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310.8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396.9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83.8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2009</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619.8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425.0</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66.4</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2010</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437.5</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395.7</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62.5</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2011</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357.7</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351.0</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83.2</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cap="none" normalizeH="0" baseline="0" dirty="0">
                          <a:ln>
                            <a:noFill/>
                          </a:ln>
                          <a:solidFill>
                            <a:schemeClr val="tx1"/>
                          </a:solidFill>
                          <a:effectLst/>
                          <a:latin typeface="Arial" pitchFamily="34" charset="0"/>
                          <a:cs typeface="Arial" pitchFamily="34" charset="0"/>
                        </a:rPr>
                        <a:t>2012</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511.8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508.9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77.8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573.5</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696.6</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142.2</a:t>
                      </a:r>
                    </a:p>
                  </a:txBody>
                  <a:tcPr marT="45727" marB="45727" horzOverflow="overflow">
                    <a:solidFill>
                      <a:schemeClr val="bg1">
                        <a:lumMod val="85000"/>
                      </a:schemeClr>
                    </a:solidFill>
                  </a:tcPr>
                </a:tc>
                <a:extLst>
                  <a:ext uri="{0D108BD9-81ED-4DB2-BD59-A6C34878D82A}">
                    <a16:rowId xmlns:a16="http://schemas.microsoft.com/office/drawing/2014/main" xmlns=""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kern="1200" cap="none" normalizeH="0" baseline="0" dirty="0">
                          <a:ln>
                            <a:noFill/>
                          </a:ln>
                          <a:solidFill>
                            <a:schemeClr val="tx1"/>
                          </a:solidFill>
                          <a:effectLst/>
                          <a:latin typeface="Arial" pitchFamily="34" charset="0"/>
                          <a:ea typeface="+mn-ea"/>
                          <a:cs typeface="Arial" pitchFamily="34" charset="0"/>
                        </a:rPr>
                        <a:t>2014**</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626.1</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633.</a:t>
                      </a:r>
                      <a:r>
                        <a:rPr kumimoji="0" lang="en-GB" sz="1600" b="0" i="0" u="none" strike="noStrike" cap="none" normalizeH="0" baseline="0" dirty="0">
                          <a:ln>
                            <a:noFill/>
                          </a:ln>
                          <a:solidFill>
                            <a:schemeClr val="tx1"/>
                          </a:solidFill>
                          <a:effectLst/>
                          <a:latin typeface="Arial" pitchFamily="34" charset="0"/>
                          <a:cs typeface="Arial" pitchFamily="34" charset="0"/>
                        </a:rPr>
                        <a:t>8</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296.3</a:t>
                      </a:r>
                    </a:p>
                  </a:txBody>
                  <a:tcPr marT="45727" marB="45727" horzOverflow="overflow">
                    <a:solidFill>
                      <a:schemeClr val="bg1">
                        <a:lumMod val="95000"/>
                      </a:schemeClr>
                    </a:solidFill>
                  </a:tcPr>
                </a:tc>
                <a:extLst>
                  <a:ext uri="{0D108BD9-81ED-4DB2-BD59-A6C34878D82A}">
                    <a16:rowId xmlns:a16="http://schemas.microsoft.com/office/drawing/2014/main" xmlns=""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kern="1200" cap="none" normalizeH="0" baseline="0" dirty="0">
                          <a:ln>
                            <a:noFill/>
                          </a:ln>
                          <a:solidFill>
                            <a:schemeClr val="tx1"/>
                          </a:solidFill>
                          <a:effectLst/>
                          <a:latin typeface="Arial" pitchFamily="34" charset="0"/>
                          <a:ea typeface="+mn-ea"/>
                          <a:cs typeface="Arial" pitchFamily="34" charset="0"/>
                        </a:rPr>
                        <a:t>2015**</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842.9</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739.3</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118.8</a:t>
                      </a:r>
                    </a:p>
                  </a:txBody>
                  <a:tcPr marT="45727" marB="45727" horzOverflow="overflow">
                    <a:solidFill>
                      <a:schemeClr val="bg1">
                        <a:lumMod val="85000"/>
                      </a:schemeClr>
                    </a:solidFill>
                  </a:tcPr>
                </a:tc>
                <a:extLst>
                  <a:ext uri="{0D108BD9-81ED-4DB2-BD59-A6C34878D82A}">
                    <a16:rowId xmlns:a16="http://schemas.microsoft.com/office/drawing/2014/main" xmlns=""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800" b="1" i="0" u="none" strike="noStrike" kern="1200" cap="none" normalizeH="0" baseline="0" dirty="0">
                          <a:ln>
                            <a:noFill/>
                          </a:ln>
                          <a:solidFill>
                            <a:schemeClr val="tx1"/>
                          </a:solidFill>
                          <a:effectLst/>
                          <a:latin typeface="Arial" pitchFamily="34" charset="0"/>
                          <a:ea typeface="+mn-ea"/>
                          <a:cs typeface="Arial" pitchFamily="34" charset="0"/>
                        </a:rPr>
                        <a:t>2016*</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498.1</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782.0</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cs typeface="Arial" pitchFamily="34" charset="0"/>
                        </a:rPr>
                        <a:t>82.3</a:t>
                      </a:r>
                    </a:p>
                  </a:txBody>
                  <a:tcPr marT="45727" marB="45727" horzOverflow="overflow">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14" name="מלבן 13"/>
          <p:cNvSpPr/>
          <p:nvPr/>
        </p:nvSpPr>
        <p:spPr>
          <a:xfrm>
            <a:off x="6672061" y="5877272"/>
            <a:ext cx="1440163" cy="400110"/>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אומדן ארעי</a:t>
            </a:r>
          </a:p>
          <a:p>
            <a:pPr>
              <a:lnSpc>
                <a:spcPts val="1200"/>
              </a:lnSpc>
              <a:spcBef>
                <a:spcPts val="0"/>
              </a:spcBef>
              <a:buNone/>
              <a:defRPr/>
            </a:pPr>
            <a:r>
              <a:rPr lang="he-IL" altLang="he-IL" sz="1200" dirty="0">
                <a:solidFill>
                  <a:srgbClr val="5E5E5E"/>
                </a:solidFill>
                <a:latin typeface="Arial" pitchFamily="34" charset="0"/>
                <a:cs typeface="Arial" pitchFamily="34" charset="0"/>
              </a:rPr>
              <a:t>** נתון מתוקן</a:t>
            </a:r>
            <a:endParaRPr lang="en-US" altLang="he-IL" sz="1200" dirty="0">
              <a:solidFill>
                <a:srgbClr val="5E5E5E"/>
              </a:solidFill>
              <a:latin typeface="Arial" pitchFamily="34" charset="0"/>
              <a:cs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9.2017</a:t>
            </a: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42</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6EB95E88-F4FB-4F8F-A22D-3DF3F40B56BF}"/>
              </a:ext>
            </a:extLst>
          </p:cNvPr>
          <p:cNvPicPr>
            <a:picLocks/>
          </p:cNvPicPr>
          <p:nvPr/>
        </p:nvPicPr>
        <p:blipFill>
          <a:blip r:embed="rId2"/>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xmlns="" id="{BB3686A9-825A-4D2C-95CB-A3C20D59FBF2}"/>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3" name="Title 47">
            <a:extLst>
              <a:ext uri="{FF2B5EF4-FFF2-40B4-BE49-F238E27FC236}">
                <a16:creationId xmlns:a16="http://schemas.microsoft.com/office/drawing/2014/main" xmlns="" id="{EAEDC95B-FBA6-4A22-A391-25DFA879D509}"/>
              </a:ext>
            </a:extLst>
          </p:cNvPr>
          <p:cNvSpPr>
            <a:spLocks noGrp="1"/>
          </p:cNvSpPr>
          <p:nvPr>
            <p:ph type="ctrTitle"/>
          </p:nvPr>
        </p:nvSpPr>
        <p:spPr>
          <a:xfrm>
            <a:off x="-1752872" y="341599"/>
            <a:ext cx="10020769" cy="503739"/>
          </a:xfrm>
        </p:spPr>
        <p:txBody>
          <a:bodyPr/>
          <a:lstStyle/>
          <a:p>
            <a:r>
              <a:rPr lang="he-IL" sz="3200" dirty="0">
                <a:solidFill>
                  <a:srgbClr val="5E5E5E"/>
                </a:solidFill>
                <a:cs typeface="Blender" pitchFamily="18" charset="-79"/>
              </a:rPr>
              <a:t>שטח גמר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664713" y="2565722"/>
            <a:ext cx="3479959" cy="503238"/>
          </a:xfrm>
        </p:spPr>
        <p:txBody>
          <a:bodyPr/>
          <a:lstStyle/>
          <a:p>
            <a:r>
              <a:rPr lang="he-IL" sz="2000" dirty="0">
                <a:solidFill>
                  <a:schemeClr val="bg1"/>
                </a:solidFill>
                <a:cs typeface="Blender" pitchFamily="18" charset="-79"/>
              </a:rPr>
              <a:t>בשנת 2016 שטח גמר הבנייה בתל-אביב-יפו היה נמוך בהשוואה לחמש השנים האחרונות. </a:t>
            </a:r>
          </a:p>
          <a:p>
            <a:r>
              <a:rPr lang="he-IL" sz="2000" dirty="0">
                <a:solidFill>
                  <a:schemeClr val="bg1"/>
                </a:solidFill>
                <a:cs typeface="Blender" pitchFamily="18" charset="-79"/>
              </a:rPr>
              <a:t>רוב השטח שאינו מיועד למגורים, מיועד להארחה, מסחר ושירותים עסקיים (84%).</a:t>
            </a:r>
          </a:p>
        </p:txBody>
      </p:sp>
      <p:graphicFrame>
        <p:nvGraphicFramePr>
          <p:cNvPr id="19" name="מציין מיקום תרשים 7" descr="גרף שטח גמר בנייה לפי ייעוד לאורך השנים:&#10;ממוצע שטח גמר הבנייה בחמש השנים האחרונות עמד על כ-610,500 מ&quot;ר לשנה - גבוה יותר מהעשור שקדם לו (כ-482,000 מ&quot;ר לשנה). בשנת 2015 נרשם שיא חדש, כאשר שטח גמר בנייה בתל-אביב-יפו היה הגבוה ביותר בחמישים השנים האחרונות והגיע לכ-843,000 מ&quot;ר.&#10;בשנת 2016, מתוך 498,000 מ&quot;ר גמר בנייה, 411,000 מ&quot;ר היו מיועדים למגורים ו-87,000 לצרכים אחרים.&#10; "/>
          <p:cNvGraphicFramePr>
            <a:graphicFrameLocks/>
          </p:cNvGraphicFramePr>
          <p:nvPr>
            <p:extLst>
              <p:ext uri="{D42A27DB-BD31-4B8C-83A1-F6EECF244321}">
                <p14:modId xmlns:p14="http://schemas.microsoft.com/office/powerpoint/2010/main" val="2384695716"/>
              </p:ext>
            </p:extLst>
          </p:nvPr>
        </p:nvGraphicFramePr>
        <p:xfrm>
          <a:off x="47335" y="1761784"/>
          <a:ext cx="8424929"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2017</a:t>
            </a: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2"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43</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3142BA6F-05F2-4119-A618-8760B79F2101}"/>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AFFB6B67-5FBE-44D5-B9BC-9C01BDB003AE}"/>
              </a:ext>
            </a:extLst>
          </p:cNvPr>
          <p:cNvSpPr txBox="1">
            <a:spLocks/>
          </p:cNvSpPr>
          <p:nvPr/>
        </p:nvSpPr>
        <p:spPr>
          <a:xfrm>
            <a:off x="-84597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בינוי</a:t>
            </a:r>
            <a:endParaRPr lang="x-none" b="1" dirty="0"/>
          </a:p>
        </p:txBody>
      </p:sp>
      <p:sp>
        <p:nvSpPr>
          <p:cNvPr id="25" name="Title 47">
            <a:extLst>
              <a:ext uri="{FF2B5EF4-FFF2-40B4-BE49-F238E27FC236}">
                <a16:creationId xmlns:a16="http://schemas.microsoft.com/office/drawing/2014/main" xmlns="" id="{71ECCDE0-9C67-416C-BD37-98B5F13413E7}"/>
              </a:ext>
            </a:extLst>
          </p:cNvPr>
          <p:cNvSpPr>
            <a:spLocks noGrp="1"/>
          </p:cNvSpPr>
          <p:nvPr>
            <p:ph type="ctrTitle"/>
          </p:nvPr>
        </p:nvSpPr>
        <p:spPr>
          <a:xfrm>
            <a:off x="-1752872" y="188640"/>
            <a:ext cx="10020769" cy="503739"/>
          </a:xfrm>
        </p:spPr>
        <p:txBody>
          <a:bodyPr/>
          <a:lstStyle/>
          <a:p>
            <a:r>
              <a:rPr lang="he-IL" sz="3200" dirty="0">
                <a:solidFill>
                  <a:srgbClr val="5E5E5E"/>
                </a:solidFill>
                <a:cs typeface="Blender" pitchFamily="18" charset="-79"/>
              </a:rPr>
              <a:t>יחידות דיור </a:t>
            </a:r>
            <a:br>
              <a:rPr lang="he-IL" sz="3200" dirty="0">
                <a:solidFill>
                  <a:srgbClr val="5E5E5E"/>
                </a:solidFill>
                <a:cs typeface="Blender" pitchFamily="18" charset="-79"/>
              </a:rPr>
            </a:br>
            <a:r>
              <a:rPr lang="he-IL" sz="2400" dirty="0">
                <a:solidFill>
                  <a:srgbClr val="5E5E5E"/>
                </a:solidFill>
                <a:cs typeface="Blender" pitchFamily="18" charset="-79"/>
              </a:rPr>
              <a:t>(2016)</a:t>
            </a:r>
          </a:p>
        </p:txBody>
      </p:sp>
      <p:sp>
        <p:nvSpPr>
          <p:cNvPr id="6" name="מלבן 5"/>
          <p:cNvSpPr/>
          <p:nvPr/>
        </p:nvSpPr>
        <p:spPr>
          <a:xfrm>
            <a:off x="8904312" y="2564904"/>
            <a:ext cx="3215681" cy="2862322"/>
          </a:xfrm>
          <a:prstGeom prst="rect">
            <a:avLst/>
          </a:prstGeom>
        </p:spPr>
        <p:txBody>
          <a:bodyPr wrap="square">
            <a:spAutoFit/>
          </a:bodyPr>
          <a:lstStyle/>
          <a:p>
            <a:pPr algn="just"/>
            <a:r>
              <a:rPr lang="he-IL" sz="2000" b="1" dirty="0">
                <a:solidFill>
                  <a:schemeClr val="bg1"/>
                </a:solidFill>
                <a:cs typeface="Blender" pitchFamily="18" charset="-79"/>
              </a:rPr>
              <a:t>היחידות למגורים מהווים 79% מכלל יחידות הדיור בעיר. </a:t>
            </a:r>
          </a:p>
          <a:p>
            <a:pPr algn="just"/>
            <a:r>
              <a:rPr lang="he-IL" sz="2000" b="1" dirty="0">
                <a:solidFill>
                  <a:schemeClr val="bg1"/>
                </a:solidFill>
                <a:cs typeface="Blender" pitchFamily="18" charset="-79"/>
              </a:rPr>
              <a:t>החל משנת 1990, ניתן לזהות שתי מגמות הפוכות: מספר היחידות המשמשות לתעשייה ירד בכ-35% ואילו מספר היחידות המשמשות לשירותים עלה בכ-44%. </a:t>
            </a:r>
          </a:p>
        </p:txBody>
      </p:sp>
      <p:graphicFrame>
        <p:nvGraphicFramePr>
          <p:cNvPr id="16" name="מציין מיקום של טבלה 7" title="יחידות דיור לפי ייעוד"/>
          <p:cNvGraphicFramePr>
            <a:graphicFrameLocks/>
          </p:cNvGraphicFramePr>
          <p:nvPr>
            <p:extLst>
              <p:ext uri="{D42A27DB-BD31-4B8C-83A1-F6EECF244321}">
                <p14:modId xmlns:p14="http://schemas.microsoft.com/office/powerpoint/2010/main" val="3109753725"/>
              </p:ext>
            </p:extLst>
          </p:nvPr>
        </p:nvGraphicFramePr>
        <p:xfrm>
          <a:off x="1399728" y="1340768"/>
          <a:ext cx="5344344" cy="1481442"/>
        </p:xfrm>
        <a:graphic>
          <a:graphicData uri="http://schemas.openxmlformats.org/drawingml/2006/table">
            <a:tbl>
              <a:tblPr rtl="1" firstRow="1" bandRow="1">
                <a:tableStyleId>{073A0DAA-6AF3-43AB-8588-CEC1D06C72B9}</a:tableStyleId>
              </a:tblPr>
              <a:tblGrid>
                <a:gridCol w="2588923">
                  <a:extLst>
                    <a:ext uri="{9D8B030D-6E8A-4147-A177-3AD203B41FA5}">
                      <a16:colId xmlns:a16="http://schemas.microsoft.com/office/drawing/2014/main" xmlns="" val="20000"/>
                    </a:ext>
                  </a:extLst>
                </a:gridCol>
                <a:gridCol w="2755421">
                  <a:extLst>
                    <a:ext uri="{9D8B030D-6E8A-4147-A177-3AD203B41FA5}">
                      <a16:colId xmlns:a16="http://schemas.microsoft.com/office/drawing/2014/main" xmlns="" val="20001"/>
                    </a:ext>
                  </a:extLst>
                </a:gridCol>
              </a:tblGrid>
              <a:tr h="493814">
                <a:tc>
                  <a:txBody>
                    <a:bodyPr/>
                    <a:lstStyle/>
                    <a:p>
                      <a:pPr algn="r" rtl="1">
                        <a:lnSpc>
                          <a:spcPts val="1800"/>
                        </a:lnSpc>
                      </a:pPr>
                      <a:r>
                        <a:rPr lang="he-IL" sz="1800" b="1" dirty="0"/>
                        <a:t>סה"כ יחידות</a:t>
                      </a:r>
                      <a:r>
                        <a:rPr lang="he-IL" sz="1800" b="1" baseline="0" dirty="0"/>
                        <a:t> דיור</a:t>
                      </a:r>
                      <a:endParaRPr lang="he-IL" sz="1800" b="1" dirty="0"/>
                    </a:p>
                  </a:txBody>
                  <a:tcPr anchor="ctr">
                    <a:solidFill>
                      <a:schemeClr val="accent1">
                        <a:lumMod val="50000"/>
                      </a:schemeClr>
                    </a:solidFill>
                  </a:tcPr>
                </a:tc>
                <a:tc>
                  <a:txBody>
                    <a:bodyPr/>
                    <a:lstStyle/>
                    <a:p>
                      <a:pPr algn="ctr" rtl="1">
                        <a:lnSpc>
                          <a:spcPts val="1800"/>
                        </a:lnSpc>
                      </a:pPr>
                      <a:r>
                        <a:rPr lang="he-IL" sz="1800" b="1" dirty="0">
                          <a:solidFill>
                            <a:schemeClr val="bg1"/>
                          </a:solidFill>
                        </a:rPr>
                        <a:t>255,285</a:t>
                      </a:r>
                    </a:p>
                  </a:txBody>
                  <a:tcPr anchor="ctr">
                    <a:solidFill>
                      <a:schemeClr val="accent1">
                        <a:lumMod val="50000"/>
                      </a:schemeClr>
                    </a:solidFill>
                  </a:tcPr>
                </a:tc>
                <a:extLst>
                  <a:ext uri="{0D108BD9-81ED-4DB2-BD59-A6C34878D82A}">
                    <a16:rowId xmlns:a16="http://schemas.microsoft.com/office/drawing/2014/main" xmlns="" val="10000"/>
                  </a:ext>
                </a:extLst>
              </a:tr>
              <a:tr h="493814">
                <a:tc>
                  <a:txBody>
                    <a:bodyPr/>
                    <a:lstStyle/>
                    <a:p>
                      <a:pPr algn="r" rtl="1">
                        <a:lnSpc>
                          <a:spcPts val="1800"/>
                        </a:lnSpc>
                      </a:pPr>
                      <a:r>
                        <a:rPr lang="he-IL" sz="1600" b="1" dirty="0">
                          <a:solidFill>
                            <a:schemeClr val="tx1"/>
                          </a:solidFill>
                        </a:rPr>
                        <a:t>יחידות למגורים</a:t>
                      </a:r>
                    </a:p>
                  </a:txBody>
                  <a:tcPr anchor="ctr">
                    <a:solidFill>
                      <a:schemeClr val="bg1">
                        <a:lumMod val="95000"/>
                      </a:schemeClr>
                    </a:solidFill>
                  </a:tcPr>
                </a:tc>
                <a:tc>
                  <a:txBody>
                    <a:bodyPr/>
                    <a:lstStyle/>
                    <a:p>
                      <a:pPr algn="ctr" rtl="1">
                        <a:lnSpc>
                          <a:spcPts val="1800"/>
                        </a:lnSpc>
                      </a:pPr>
                      <a:r>
                        <a:rPr lang="he-IL" sz="1600" b="0" dirty="0">
                          <a:solidFill>
                            <a:schemeClr val="tx1"/>
                          </a:solidFill>
                        </a:rPr>
                        <a:t>202,419</a:t>
                      </a:r>
                    </a:p>
                  </a:txBody>
                  <a:tcPr anchor="ctr">
                    <a:solidFill>
                      <a:schemeClr val="bg1">
                        <a:lumMod val="95000"/>
                      </a:schemeClr>
                    </a:solidFill>
                  </a:tcPr>
                </a:tc>
                <a:extLst>
                  <a:ext uri="{0D108BD9-81ED-4DB2-BD59-A6C34878D82A}">
                    <a16:rowId xmlns:a16="http://schemas.microsoft.com/office/drawing/2014/main" xmlns="" val="10001"/>
                  </a:ext>
                </a:extLst>
              </a:tr>
              <a:tr h="493814">
                <a:tc>
                  <a:txBody>
                    <a:bodyPr/>
                    <a:lstStyle/>
                    <a:p>
                      <a:pPr algn="r" rtl="1">
                        <a:lnSpc>
                          <a:spcPts val="1800"/>
                        </a:lnSpc>
                      </a:pPr>
                      <a:r>
                        <a:rPr lang="he-IL" sz="1600" b="1" dirty="0">
                          <a:solidFill>
                            <a:schemeClr val="tx1"/>
                          </a:solidFill>
                        </a:rPr>
                        <a:t>יחידות שלא למגורים</a:t>
                      </a:r>
                    </a:p>
                  </a:txBody>
                  <a:tcPr anchor="ctr">
                    <a:solidFill>
                      <a:schemeClr val="bg1">
                        <a:lumMod val="95000"/>
                      </a:schemeClr>
                    </a:solidFill>
                  </a:tcPr>
                </a:tc>
                <a:tc>
                  <a:txBody>
                    <a:bodyPr/>
                    <a:lstStyle/>
                    <a:p>
                      <a:pPr algn="ctr" rtl="1">
                        <a:lnSpc>
                          <a:spcPts val="1800"/>
                        </a:lnSpc>
                      </a:pPr>
                      <a:r>
                        <a:rPr lang="he-IL" sz="1600" b="0" dirty="0">
                          <a:solidFill>
                            <a:schemeClr val="tx1"/>
                          </a:solidFill>
                        </a:rPr>
                        <a:t>52,866</a:t>
                      </a:r>
                    </a:p>
                  </a:txBody>
                  <a:tcPr anchor="ctr">
                    <a:solidFill>
                      <a:schemeClr val="bg1">
                        <a:lumMod val="95000"/>
                      </a:schemeClr>
                    </a:solidFill>
                  </a:tcPr>
                </a:tc>
                <a:extLst>
                  <a:ext uri="{0D108BD9-81ED-4DB2-BD59-A6C34878D82A}">
                    <a16:rowId xmlns:a16="http://schemas.microsoft.com/office/drawing/2014/main" xmlns="" val="10002"/>
                  </a:ext>
                </a:extLst>
              </a:tr>
            </a:tbl>
          </a:graphicData>
        </a:graphic>
      </p:graphicFrame>
      <p:graphicFrame>
        <p:nvGraphicFramePr>
          <p:cNvPr id="5" name="אובייקט 4" descr="שירותים: 45.6%&#10;מסחר: 30.5%&#10;תעשייה: 10.4%&#10;אחר: 13.5%" title="גרף עוגה של יחידות לא למגורים, לפי שימוש"/>
          <p:cNvGraphicFramePr>
            <a:graphicFrameLocks/>
          </p:cNvGraphicFramePr>
          <p:nvPr>
            <p:extLst>
              <p:ext uri="{D42A27DB-BD31-4B8C-83A1-F6EECF244321}">
                <p14:modId xmlns:p14="http://schemas.microsoft.com/office/powerpoint/2010/main" val="3678646315"/>
              </p:ext>
            </p:extLst>
          </p:nvPr>
        </p:nvGraphicFramePr>
        <p:xfrm>
          <a:off x="1416050" y="3213100"/>
          <a:ext cx="5262563" cy="3333750"/>
        </p:xfrm>
        <a:graphic>
          <a:graphicData uri="http://schemas.openxmlformats.org/presentationml/2006/ole">
            <mc:AlternateContent xmlns:mc="http://schemas.openxmlformats.org/markup-compatibility/2006">
              <mc:Choice xmlns:v="urn:schemas-microsoft-com:vml" Requires="v">
                <p:oleObj spid="_x0000_s2312" name="Worksheet" r:id="rId4" imgW="7524694" imgH="4676801" progId="Excel.Sheet.8">
                  <p:embed/>
                </p:oleObj>
              </mc:Choice>
              <mc:Fallback>
                <p:oleObj name="Worksheet" r:id="rId4" imgW="7524694" imgH="4676801" progId="Excel.Sheet.8">
                  <p:embed/>
                  <p:pic>
                    <p:nvPicPr>
                      <p:cNvPr id="0" name="אובייקט 5"/>
                      <p:cNvPicPr>
                        <a:picLocks noChangeArrowheads="1"/>
                      </p:cNvPicPr>
                      <p:nvPr/>
                    </p:nvPicPr>
                    <p:blipFill>
                      <a:blip r:embed="rId5"/>
                      <a:srcRect/>
                      <a:stretch>
                        <a:fillRect/>
                      </a:stretch>
                    </p:blipFill>
                    <p:spPr bwMode="auto">
                      <a:xfrm>
                        <a:off x="1416050" y="3213100"/>
                        <a:ext cx="5262563" cy="3333750"/>
                      </a:xfrm>
                      <a:prstGeom prst="rect">
                        <a:avLst/>
                      </a:prstGeom>
                      <a:noFill/>
                      <a:ln>
                        <a:solidFill>
                          <a:schemeClr val="bg1"/>
                        </a:solidFill>
                      </a:ln>
                    </p:spPr>
                  </p:pic>
                </p:oleObj>
              </mc:Fallback>
            </mc:AlternateContent>
          </a:graphicData>
        </a:graphic>
      </p:graphicFrame>
      <p:pic>
        <p:nvPicPr>
          <p:cNvPr id="9" name="תמונה 8">
            <a:extLst>
              <a:ext uri="{FF2B5EF4-FFF2-40B4-BE49-F238E27FC236}">
                <a16:creationId xmlns:a16="http://schemas.microsoft.com/office/drawing/2014/main" xmlns="" id="{1A55940A-D502-42EF-B8C9-1A124840C3FD}"/>
              </a:ext>
            </a:extLst>
          </p:cNvPr>
          <p:cNvPicPr>
            <a:picLocks noChangeAspect="1"/>
          </p:cNvPicPr>
          <p:nvPr/>
        </p:nvPicPr>
        <p:blipFill>
          <a:blip r:embed="rId6"/>
          <a:stretch>
            <a:fillRect/>
          </a:stretch>
        </p:blipFill>
        <p:spPr>
          <a:xfrm>
            <a:off x="1399728" y="2312320"/>
            <a:ext cx="5373064" cy="4189566"/>
          </a:xfrm>
          <a:prstGeom prst="rect">
            <a:avLst/>
          </a:prstGeom>
        </p:spPr>
      </p:pic>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ארנונה עירוני,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30" name="Picture 4" title="סמל המרכז למחקר כלכלי וחברתי"/>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44</a:t>
            </a:r>
          </a:p>
        </p:txBody>
      </p:sp>
    </p:spTree>
    <p:extLst>
      <p:ext uri="{BB962C8B-B14F-4D97-AF65-F5344CB8AC3E}">
        <p14:creationId xmlns:p14="http://schemas.microsoft.com/office/powerpoint/2010/main" val="3421468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A1565813-574A-4EF3-A3F6-C5F1BA8AF089}"/>
              </a:ext>
            </a:extLst>
          </p:cNvPr>
          <p:cNvPicPr>
            <a:picLocks/>
          </p:cNvPicPr>
          <p:nvPr/>
        </p:nvPicPr>
        <p:blipFill>
          <a:blip r:embed="rId2"/>
          <a:stretch>
            <a:fillRect/>
          </a:stretch>
        </p:blipFill>
        <p:spPr>
          <a:xfrm>
            <a:off x="8697600" y="-14400"/>
            <a:ext cx="3596400" cy="6886800"/>
          </a:xfrm>
          <a:prstGeom prst="rect">
            <a:avLst/>
          </a:prstGeom>
        </p:spPr>
      </p:pic>
      <p:sp>
        <p:nvSpPr>
          <p:cNvPr id="28" name="מציין מיקום טקסט 4">
            <a:extLst>
              <a:ext uri="{FF2B5EF4-FFF2-40B4-BE49-F238E27FC236}">
                <a16:creationId xmlns:a16="http://schemas.microsoft.com/office/drawing/2014/main" xmlns="" id="{5D829D0B-D527-4387-8C77-A6786D12ACDA}"/>
              </a:ext>
            </a:extLst>
          </p:cNvPr>
          <p:cNvSpPr txBox="1">
            <a:spLocks/>
          </p:cNvSpPr>
          <p:nvPr/>
        </p:nvSpPr>
        <p:spPr>
          <a:xfrm>
            <a:off x="9120336" y="218604"/>
            <a:ext cx="2875950"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he-IL" sz="2400" b="1" i="1" dirty="0">
                <a:solidFill>
                  <a:schemeClr val="bg1"/>
                </a:solidFill>
                <a:latin typeface="Blender" pitchFamily="18" charset="-79"/>
                <a:ea typeface="Blender Black" charset="0"/>
                <a:cs typeface="Blender" pitchFamily="18" charset="-79"/>
              </a:rPr>
              <a:t>קיימות </a:t>
            </a:r>
            <a:r>
              <a:rPr lang="en-US" sz="2400" b="1" i="1" dirty="0">
                <a:solidFill>
                  <a:schemeClr val="bg1"/>
                </a:solidFill>
                <a:latin typeface="Blender" pitchFamily="18" charset="-79"/>
                <a:ea typeface="Blender Black" charset="0"/>
                <a:cs typeface="Blender" pitchFamily="18" charset="-79"/>
              </a:rPr>
              <a:t/>
            </a:r>
            <a:br>
              <a:rPr lang="en-US" sz="2400" b="1" i="1" dirty="0">
                <a:solidFill>
                  <a:schemeClr val="bg1"/>
                </a:solidFill>
                <a:latin typeface="Blender" pitchFamily="18" charset="-79"/>
                <a:ea typeface="Blender Black" charset="0"/>
                <a:cs typeface="Blender" pitchFamily="18" charset="-79"/>
              </a:rPr>
            </a:br>
            <a:r>
              <a:rPr lang="he-IL" sz="2400" b="1" i="1" dirty="0">
                <a:solidFill>
                  <a:schemeClr val="bg1"/>
                </a:solidFill>
                <a:latin typeface="Blender" pitchFamily="18" charset="-79"/>
                <a:ea typeface="Blender Black" charset="0"/>
                <a:cs typeface="Blender" pitchFamily="18" charset="-79"/>
              </a:rPr>
              <a:t>בתל-אביב-יפו</a:t>
            </a:r>
            <a:endParaRPr lang="x-none" sz="2400" b="1" dirty="0"/>
          </a:p>
        </p:txBody>
      </p:sp>
      <p:sp>
        <p:nvSpPr>
          <p:cNvPr id="2" name="כותרת 1">
            <a:extLst>
              <a:ext uri="{FF2B5EF4-FFF2-40B4-BE49-F238E27FC236}">
                <a16:creationId xmlns:a16="http://schemas.microsoft.com/office/drawing/2014/main" xmlns="" id="{680B2FEA-7582-4AE5-9677-4B892E39440C}"/>
              </a:ext>
            </a:extLst>
          </p:cNvPr>
          <p:cNvSpPr>
            <a:spLocks noGrp="1"/>
          </p:cNvSpPr>
          <p:nvPr>
            <p:ph type="ctrTitle"/>
          </p:nvPr>
        </p:nvSpPr>
        <p:spPr>
          <a:xfrm>
            <a:off x="-1752872" y="236692"/>
            <a:ext cx="10020769" cy="503739"/>
          </a:xfrm>
        </p:spPr>
        <p:txBody>
          <a:bodyPr/>
          <a:lstStyle/>
          <a:p>
            <a:r>
              <a:rPr lang="he-IL" sz="3200" dirty="0">
                <a:solidFill>
                  <a:srgbClr val="5E5E5E"/>
                </a:solidFill>
                <a:cs typeface="Blender" pitchFamily="18" charset="-79"/>
              </a:rPr>
              <a:t>היבטים מרכזיים</a:t>
            </a:r>
            <a:r>
              <a:rPr lang="he-IL" dirty="0"/>
              <a:t/>
            </a:r>
            <a:br>
              <a:rPr lang="he-IL" dirty="0"/>
            </a:br>
            <a:endParaRPr lang="x-none" dirty="0"/>
          </a:p>
        </p:txBody>
      </p:sp>
      <p:graphicFrame>
        <p:nvGraphicFramePr>
          <p:cNvPr id="17" name="דיאגרמה 16"/>
          <p:cNvGraphicFramePr/>
          <p:nvPr>
            <p:extLst>
              <p:ext uri="{D42A27DB-BD31-4B8C-83A1-F6EECF244321}">
                <p14:modId xmlns:p14="http://schemas.microsoft.com/office/powerpoint/2010/main" val="798837130"/>
              </p:ext>
            </p:extLst>
          </p:nvPr>
        </p:nvGraphicFramePr>
        <p:xfrm>
          <a:off x="-164224" y="764704"/>
          <a:ext cx="8878887"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rot="2415266">
            <a:off x="6202388" y="1111503"/>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אנרגיה</a:t>
            </a:r>
          </a:p>
        </p:txBody>
      </p:sp>
      <p:sp>
        <p:nvSpPr>
          <p:cNvPr id="23" name="TextBox 22"/>
          <p:cNvSpPr txBox="1"/>
          <p:nvPr/>
        </p:nvSpPr>
        <p:spPr>
          <a:xfrm rot="18915692">
            <a:off x="6001163" y="5572387"/>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איכות הסביבה</a:t>
            </a:r>
          </a:p>
        </p:txBody>
      </p:sp>
      <p:sp>
        <p:nvSpPr>
          <p:cNvPr id="24" name="TextBox 23"/>
          <p:cNvSpPr txBox="1"/>
          <p:nvPr/>
        </p:nvSpPr>
        <p:spPr>
          <a:xfrm rot="2874841">
            <a:off x="-314739" y="5544557"/>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תחבורה</a:t>
            </a:r>
          </a:p>
        </p:txBody>
      </p:sp>
      <p:sp>
        <p:nvSpPr>
          <p:cNvPr id="21" name="TextBox 20"/>
          <p:cNvSpPr txBox="1"/>
          <p:nvPr/>
        </p:nvSpPr>
        <p:spPr>
          <a:xfrm rot="19252066">
            <a:off x="-405131" y="1165333"/>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פסולת</a:t>
            </a:r>
          </a:p>
        </p:txBody>
      </p:sp>
      <p:sp>
        <p:nvSpPr>
          <p:cNvPr id="19" name="מלבן 18"/>
          <p:cNvSpPr/>
          <p:nvPr/>
        </p:nvSpPr>
        <p:spPr>
          <a:xfrm>
            <a:off x="995264" y="2185700"/>
            <a:ext cx="3294112" cy="553998"/>
          </a:xfrm>
          <a:prstGeom prst="rect">
            <a:avLst/>
          </a:prstGeom>
        </p:spPr>
        <p:txBody>
          <a:bodyPr wrap="square">
            <a:spAutoFit/>
          </a:bodyPr>
          <a:lstStyle/>
          <a:p>
            <a:r>
              <a:rPr lang="he-IL" sz="1500" b="1" dirty="0">
                <a:solidFill>
                  <a:srgbClr val="FFD193"/>
                </a:solidFill>
                <a:latin typeface="Blender" pitchFamily="18" charset="-79"/>
                <a:cs typeface="Blender" pitchFamily="18" charset="-79"/>
              </a:rPr>
              <a:t>כמות הפסולת לאדם (בשנת 2016): 2.6 ק"ג ליום - מהגבוהות בישראל. </a:t>
            </a:r>
          </a:p>
        </p:txBody>
      </p:sp>
      <p:sp>
        <p:nvSpPr>
          <p:cNvPr id="20" name="מלבן 19"/>
          <p:cNvSpPr/>
          <p:nvPr/>
        </p:nvSpPr>
        <p:spPr>
          <a:xfrm>
            <a:off x="707232" y="2708924"/>
            <a:ext cx="3582144" cy="323165"/>
          </a:xfrm>
          <a:prstGeom prst="rect">
            <a:avLst/>
          </a:prstGeom>
        </p:spPr>
        <p:txBody>
          <a:bodyPr wrap="square">
            <a:spAutoFit/>
          </a:bodyPr>
          <a:lstStyle/>
          <a:p>
            <a:r>
              <a:rPr lang="he-IL" sz="1500" b="1" dirty="0">
                <a:solidFill>
                  <a:schemeClr val="bg1"/>
                </a:solidFill>
                <a:latin typeface="Blender" pitchFamily="18" charset="-79"/>
                <a:cs typeface="Blender" pitchFamily="18" charset="-79"/>
              </a:rPr>
              <a:t>שיעור הפסולת למחזור בעיר - 17%.</a:t>
            </a:r>
          </a:p>
        </p:txBody>
      </p:sp>
      <p:sp>
        <p:nvSpPr>
          <p:cNvPr id="15" name="מציין מיקום תוכן 5"/>
          <p:cNvSpPr txBox="1">
            <a:spLocks/>
          </p:cNvSpPr>
          <p:nvPr/>
        </p:nvSpPr>
        <p:spPr>
          <a:xfrm>
            <a:off x="8604761" y="6453336"/>
            <a:ext cx="355589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רשות המים 2015; הלשכה המרכזית לסטטיסטיקה  2015; המרכז למחקר כלכלי וחברתי, סקר פיצול נסיעות 2016.</a:t>
            </a:r>
          </a:p>
        </p:txBody>
      </p:sp>
      <p:sp>
        <p:nvSpPr>
          <p:cNvPr id="27" name="TextBox 2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6" name="Picture 4" title="סמל המרכז למחקר כלכלי וחברתי"/>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C3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1" name="TextBox 10"/>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45</a:t>
            </a:r>
          </a:p>
        </p:txBody>
      </p:sp>
    </p:spTree>
    <p:extLst>
      <p:ext uri="{BB962C8B-B14F-4D97-AF65-F5344CB8AC3E}">
        <p14:creationId xmlns:p14="http://schemas.microsoft.com/office/powerpoint/2010/main" val="1947108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16D17FAD-27A6-4240-AC4F-8D3A32AE4057}"/>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D5C64312-A518-4385-8FE5-A5DC3FC20CED}"/>
              </a:ext>
            </a:extLst>
          </p:cNvPr>
          <p:cNvSpPr txBox="1">
            <a:spLocks/>
          </p:cNvSpPr>
          <p:nvPr/>
        </p:nvSpPr>
        <p:spPr>
          <a:xfrm>
            <a:off x="-34191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סדר ציבורי</a:t>
            </a:r>
            <a:endParaRPr lang="x-none" b="1" dirty="0"/>
          </a:p>
        </p:txBody>
      </p:sp>
      <p:sp>
        <p:nvSpPr>
          <p:cNvPr id="13" name="כותרת 12">
            <a:extLst>
              <a:ext uri="{FF2B5EF4-FFF2-40B4-BE49-F238E27FC236}">
                <a16:creationId xmlns:a16="http://schemas.microsoft.com/office/drawing/2014/main" xmlns="" id="{ABF7CAB1-937A-4583-8DF6-FEF7F5F5BC2D}"/>
              </a:ext>
            </a:extLst>
          </p:cNvPr>
          <p:cNvSpPr>
            <a:spLocks noGrp="1"/>
          </p:cNvSpPr>
          <p:nvPr>
            <p:ph type="ctrTitle"/>
          </p:nvPr>
        </p:nvSpPr>
        <p:spPr>
          <a:xfrm>
            <a:off x="-1773036" y="399264"/>
            <a:ext cx="10020769" cy="503739"/>
          </a:xfrm>
        </p:spPr>
        <p:txBody>
          <a:bodyPr/>
          <a:lstStyle/>
          <a:p>
            <a:r>
              <a:rPr lang="he-IL" sz="3200" dirty="0">
                <a:solidFill>
                  <a:srgbClr val="5E5E5E"/>
                </a:solidFill>
                <a:cs typeface="Blender" pitchFamily="18" charset="-79"/>
              </a:rPr>
              <a:t>תיקי חקירה</a:t>
            </a:r>
            <a:endParaRPr lang="x-none" sz="3200" dirty="0">
              <a:solidFill>
                <a:srgbClr val="5E5E5E"/>
              </a:solidFill>
              <a:cs typeface="Blender" pitchFamily="18" charset="-79"/>
            </a:endParaRPr>
          </a:p>
        </p:txBody>
      </p:sp>
      <p:sp>
        <p:nvSpPr>
          <p:cNvPr id="30" name="מציין מיקום טקסט 4">
            <a:extLst>
              <a:ext uri="{FF2B5EF4-FFF2-40B4-BE49-F238E27FC236}">
                <a16:creationId xmlns:a16="http://schemas.microsoft.com/office/drawing/2014/main" xmlns="" id="{C0F6AC63-D8F4-4401-81D2-1D33C5BCCB7B}"/>
              </a:ext>
            </a:extLst>
          </p:cNvPr>
          <p:cNvSpPr>
            <a:spLocks noGrp="1"/>
          </p:cNvSpPr>
          <p:nvPr>
            <p:ph type="body" sz="quarter" idx="16"/>
          </p:nvPr>
        </p:nvSpPr>
        <p:spPr>
          <a:xfrm>
            <a:off x="240503" y="1773287"/>
            <a:ext cx="8087745" cy="3455913"/>
          </a:xfrm>
        </p:spPr>
        <p:txBody>
          <a:bodyPr/>
          <a:lstStyle/>
          <a:p>
            <a:pPr>
              <a:lnSpc>
                <a:spcPct val="105000"/>
              </a:lnSpc>
              <a:spcBef>
                <a:spcPct val="50000"/>
              </a:spcBef>
              <a:spcAft>
                <a:spcPts val="600"/>
              </a:spcAft>
              <a:defRPr/>
            </a:pPr>
            <a:r>
              <a:rPr lang="he-IL" altLang="he-IL" sz="2600" b="1" dirty="0">
                <a:solidFill>
                  <a:schemeClr val="accent4">
                    <a:lumMod val="75000"/>
                  </a:schemeClr>
                </a:solidFill>
                <a:latin typeface="Blender" pitchFamily="18" charset="-79"/>
                <a:cs typeface="Blender" pitchFamily="18" charset="-79"/>
              </a:rPr>
              <a:t>ישראל</a:t>
            </a:r>
          </a:p>
          <a:p>
            <a:pPr>
              <a:lnSpc>
                <a:spcPct val="105000"/>
              </a:lnSpc>
              <a:spcBef>
                <a:spcPts val="600"/>
              </a:spcBef>
              <a:defRPr/>
            </a:pPr>
            <a:r>
              <a:rPr lang="he-IL" altLang="he-IL" sz="2200" dirty="0">
                <a:solidFill>
                  <a:schemeClr val="tx1">
                    <a:lumMod val="95000"/>
                    <a:lumOff val="5000"/>
                  </a:schemeClr>
                </a:solidFill>
                <a:latin typeface="Blender" pitchFamily="18" charset="-79"/>
                <a:cs typeface="Blender" pitchFamily="18" charset="-79"/>
              </a:rPr>
              <a:t>סה"כ תיקי חקירה בישראל בשנת 2016 - 329,335. ירידה של כ-13% במספר תיקי החקירה במשטרה בין השנים 2000 ל-2016.</a:t>
            </a:r>
            <a:endParaRPr lang="en-US" altLang="he-IL" sz="2200" dirty="0">
              <a:solidFill>
                <a:schemeClr val="tx1">
                  <a:lumMod val="95000"/>
                  <a:lumOff val="5000"/>
                </a:schemeClr>
              </a:solidFill>
              <a:latin typeface="Blender" pitchFamily="18" charset="-79"/>
              <a:cs typeface="Blender" pitchFamily="18" charset="-79"/>
            </a:endParaRPr>
          </a:p>
          <a:p>
            <a:pPr>
              <a:lnSpc>
                <a:spcPct val="105000"/>
              </a:lnSpc>
              <a:spcBef>
                <a:spcPct val="50000"/>
              </a:spcBef>
            </a:pPr>
            <a:endParaRPr lang="he-IL" altLang="he-IL" sz="2200" b="1" dirty="0">
              <a:solidFill>
                <a:schemeClr val="bg1">
                  <a:lumMod val="50000"/>
                </a:schemeClr>
              </a:solidFill>
              <a:latin typeface="Blender" pitchFamily="18" charset="-79"/>
              <a:cs typeface="Blender" pitchFamily="18" charset="-79"/>
            </a:endParaRPr>
          </a:p>
          <a:p>
            <a:pPr>
              <a:lnSpc>
                <a:spcPct val="105000"/>
              </a:lnSpc>
              <a:spcBef>
                <a:spcPct val="50000"/>
              </a:spcBef>
              <a:spcAft>
                <a:spcPts val="600"/>
              </a:spcAft>
            </a:pPr>
            <a:r>
              <a:rPr lang="he-IL" altLang="he-IL" sz="2600" b="1" dirty="0">
                <a:solidFill>
                  <a:srgbClr val="066FDD"/>
                </a:solidFill>
                <a:latin typeface="Blender" pitchFamily="18" charset="-79"/>
                <a:cs typeface="Blender" pitchFamily="18" charset="-79"/>
              </a:rPr>
              <a:t>תל-אביב-יפו</a:t>
            </a:r>
          </a:p>
          <a:p>
            <a:pPr>
              <a:lnSpc>
                <a:spcPct val="105000"/>
              </a:lnSpc>
              <a:spcBef>
                <a:spcPts val="600"/>
              </a:spcBef>
            </a:pPr>
            <a:r>
              <a:rPr lang="he-IL" altLang="he-IL" sz="2200" dirty="0">
                <a:solidFill>
                  <a:schemeClr val="tx1">
                    <a:lumMod val="95000"/>
                    <a:lumOff val="5000"/>
                  </a:schemeClr>
                </a:solidFill>
                <a:latin typeface="Blender" pitchFamily="18" charset="-79"/>
                <a:cs typeface="Blender" pitchFamily="18" charset="-79"/>
              </a:rPr>
              <a:t>סה"כ תיקי חקירה בת"א-יפו בשנת </a:t>
            </a:r>
            <a:r>
              <a:rPr lang="en-US" altLang="he-IL" sz="2200" dirty="0">
                <a:solidFill>
                  <a:schemeClr val="tx1">
                    <a:lumMod val="95000"/>
                    <a:lumOff val="5000"/>
                  </a:schemeClr>
                </a:solidFill>
                <a:latin typeface="Blender" pitchFamily="18" charset="-79"/>
                <a:cs typeface="Blender" pitchFamily="18" charset="-79"/>
              </a:rPr>
              <a:t>2015</a:t>
            </a:r>
            <a:r>
              <a:rPr lang="he-IL" altLang="he-IL" sz="2200" dirty="0">
                <a:solidFill>
                  <a:schemeClr val="tx1">
                    <a:lumMod val="95000"/>
                    <a:lumOff val="5000"/>
                  </a:schemeClr>
                </a:solidFill>
                <a:latin typeface="Blender" pitchFamily="18" charset="-79"/>
                <a:cs typeface="Blender" pitchFamily="18" charset="-79"/>
              </a:rPr>
              <a:t> - 33,175. ירידה של 31% במספר תיקי החקירה במשטרה בתקופה המקבילה.</a:t>
            </a:r>
            <a:endParaRPr lang="en-US" altLang="he-IL" sz="2200" dirty="0">
              <a:solidFill>
                <a:schemeClr val="tx1">
                  <a:lumMod val="95000"/>
                  <a:lumOff val="5000"/>
                </a:schemeClr>
              </a:solidFill>
              <a:latin typeface="Blender" pitchFamily="18" charset="-79"/>
              <a:cs typeface="Blender" pitchFamily="18" charset="-79"/>
            </a:endParaRPr>
          </a:p>
        </p:txBody>
      </p:sp>
      <p:sp>
        <p:nvSpPr>
          <p:cNvPr id="15"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משטרת ישראל, 2016</a:t>
            </a:r>
          </a:p>
        </p:txBody>
      </p:sp>
      <p:sp>
        <p:nvSpPr>
          <p:cNvPr id="20" name="TextBox 19">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066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46</a:t>
            </a:r>
          </a:p>
        </p:txBody>
      </p:sp>
    </p:spTree>
    <p:extLst>
      <p:ext uri="{BB962C8B-B14F-4D97-AF65-F5344CB8AC3E}">
        <p14:creationId xmlns:p14="http://schemas.microsoft.com/office/powerpoint/2010/main" val="771290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תמונה 5" title="רקע">
            <a:extLst>
              <a:ext uri="{FF2B5EF4-FFF2-40B4-BE49-F238E27FC236}">
                <a16:creationId xmlns:a16="http://schemas.microsoft.com/office/drawing/2014/main" xmlns="" id="{5657B66C-AE23-44FA-9F74-53EA00E43ABA}"/>
              </a:ext>
            </a:extLst>
          </p:cNvPr>
          <p:cNvPicPr>
            <a:picLocks/>
          </p:cNvPicPr>
          <p:nvPr/>
        </p:nvPicPr>
        <p:blipFill>
          <a:blip r:embed="rId3"/>
          <a:stretch>
            <a:fillRect/>
          </a:stretch>
        </p:blipFill>
        <p:spPr>
          <a:xfrm>
            <a:off x="8697600" y="-14400"/>
            <a:ext cx="3596400" cy="6886800"/>
          </a:xfrm>
          <a:prstGeom prst="rect">
            <a:avLst/>
          </a:prstGeom>
        </p:spPr>
      </p:pic>
      <p:sp>
        <p:nvSpPr>
          <p:cNvPr id="18" name="מציין מיקום טקסט 4">
            <a:extLst>
              <a:ext uri="{FF2B5EF4-FFF2-40B4-BE49-F238E27FC236}">
                <a16:creationId xmlns:a16="http://schemas.microsoft.com/office/drawing/2014/main" xmlns="" id="{AB98EA8E-5137-4D59-9615-1D1F29418B67}"/>
              </a:ext>
            </a:extLst>
          </p:cNvPr>
          <p:cNvSpPr txBox="1">
            <a:spLocks/>
          </p:cNvSpPr>
          <p:nvPr/>
        </p:nvSpPr>
        <p:spPr>
          <a:xfrm>
            <a:off x="18124"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תקציב העירייה</a:t>
            </a:r>
            <a:endParaRPr lang="x-none" b="1" dirty="0"/>
          </a:p>
        </p:txBody>
      </p:sp>
      <p:sp>
        <p:nvSpPr>
          <p:cNvPr id="2" name="כותרת 1"/>
          <p:cNvSpPr>
            <a:spLocks noGrp="1"/>
          </p:cNvSpPr>
          <p:nvPr>
            <p:ph type="ctrTitle"/>
          </p:nvPr>
        </p:nvSpPr>
        <p:spPr>
          <a:xfrm>
            <a:off x="-1738680" y="332973"/>
            <a:ext cx="10020769" cy="503739"/>
          </a:xfrm>
        </p:spPr>
        <p:txBody>
          <a:bodyPr/>
          <a:lstStyle/>
          <a:p>
            <a:r>
              <a:rPr lang="he-IL" sz="3200" dirty="0">
                <a:solidFill>
                  <a:srgbClr val="5E5E5E"/>
                </a:solidFill>
                <a:cs typeface="Blender" pitchFamily="18" charset="-79"/>
              </a:rPr>
              <a:t>הכנסות בתקציב רגיל</a:t>
            </a:r>
            <a:br>
              <a:rPr lang="he-IL" sz="3200" dirty="0">
                <a:solidFill>
                  <a:srgbClr val="5E5E5E"/>
                </a:solidFill>
                <a:cs typeface="Blender" pitchFamily="18" charset="-79"/>
              </a:rPr>
            </a:br>
            <a:r>
              <a:rPr lang="he-IL" sz="2400" dirty="0">
                <a:solidFill>
                  <a:srgbClr val="5E5E5E"/>
                </a:solidFill>
                <a:cs typeface="Blender" pitchFamily="18" charset="-79"/>
              </a:rPr>
              <a:t>(2015)</a:t>
            </a:r>
          </a:p>
        </p:txBody>
      </p:sp>
      <p:sp>
        <p:nvSpPr>
          <p:cNvPr id="11" name="מציין מיקום תוכן 3"/>
          <p:cNvSpPr>
            <a:spLocks noGrp="1"/>
          </p:cNvSpPr>
          <p:nvPr>
            <p:ph sz="quarter" idx="14"/>
          </p:nvPr>
        </p:nvSpPr>
        <p:spPr>
          <a:xfrm>
            <a:off x="8782068" y="2709738"/>
            <a:ext cx="3362604" cy="503238"/>
          </a:xfrm>
        </p:spPr>
        <p:txBody>
          <a:bodyPr/>
          <a:lstStyle/>
          <a:p>
            <a:r>
              <a:rPr lang="he-IL" altLang="he-IL" sz="2000" dirty="0">
                <a:solidFill>
                  <a:schemeClr val="bg1"/>
                </a:solidFill>
                <a:cs typeface="Blender" pitchFamily="18" charset="-79"/>
              </a:rPr>
              <a:t>בתל-אביב-יפו ההכנסה לנפש היא הגבוהה ביותר בהשוואה להכנסה לנפש בערים הגדולות בישראל. </a:t>
            </a:r>
          </a:p>
          <a:p>
            <a:r>
              <a:rPr lang="he-IL" altLang="he-IL" sz="2000" dirty="0">
                <a:solidFill>
                  <a:schemeClr val="bg1"/>
                </a:solidFill>
                <a:cs typeface="Blender" pitchFamily="18" charset="-79"/>
              </a:rPr>
              <a:t>אחוז ההכנסות העצמיות, מתוך סך ההכנסות בעיר בתקציב הרגיל, הוא הגבוה ביותר מבין ערי ישראל.</a:t>
            </a:r>
            <a:endParaRPr lang="he-IL" sz="2000" dirty="0">
              <a:solidFill>
                <a:schemeClr val="bg1"/>
              </a:solidFill>
              <a:cs typeface="Blender" pitchFamily="18" charset="-79"/>
            </a:endParaRPr>
          </a:p>
        </p:txBody>
      </p:sp>
      <p:graphicFrame>
        <p:nvGraphicFramePr>
          <p:cNvPr id="14" name="מציין מיקום של טבלה 7" title="הכנסות בשלוש הערים הגדולות ובעיריות בישראל"/>
          <p:cNvGraphicFramePr>
            <a:graphicFrameLocks/>
          </p:cNvGraphicFramePr>
          <p:nvPr>
            <p:extLst>
              <p:ext uri="{D42A27DB-BD31-4B8C-83A1-F6EECF244321}">
                <p14:modId xmlns:p14="http://schemas.microsoft.com/office/powerpoint/2010/main" val="2194859428"/>
              </p:ext>
            </p:extLst>
          </p:nvPr>
        </p:nvGraphicFramePr>
        <p:xfrm>
          <a:off x="424715" y="1844824"/>
          <a:ext cx="7884000" cy="3888000"/>
        </p:xfrm>
        <a:graphic>
          <a:graphicData uri="http://schemas.openxmlformats.org/drawingml/2006/table">
            <a:tbl>
              <a:tblPr rtl="1" firstRow="1" bandRow="1">
                <a:tableStyleId>{073A0DAA-6AF3-43AB-8588-CEC1D06C72B9}</a:tableStyleId>
              </a:tblPr>
              <a:tblGrid>
                <a:gridCol w="2124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97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05400"/>
                    </a:solidFill>
                  </a:tcPr>
                </a:tc>
                <a:tc>
                  <a:txBody>
                    <a:bodyPr/>
                    <a:lstStyle/>
                    <a:p>
                      <a:pPr algn="ctr" rtl="1"/>
                      <a:r>
                        <a:rPr lang="he-IL" sz="1800" dirty="0"/>
                        <a:t>ירושלים</a:t>
                      </a:r>
                    </a:p>
                  </a:txBody>
                  <a:tcPr anchor="ctr">
                    <a:solidFill>
                      <a:srgbClr val="1170A3"/>
                    </a:solidFill>
                  </a:tcPr>
                </a:tc>
                <a:tc>
                  <a:txBody>
                    <a:bodyPr/>
                    <a:lstStyle/>
                    <a:p>
                      <a:pPr algn="ctr" rtl="1"/>
                      <a:r>
                        <a:rPr lang="he-IL" sz="1800" dirty="0"/>
                        <a:t>חיפה</a:t>
                      </a:r>
                    </a:p>
                  </a:txBody>
                  <a:tcPr anchor="ctr">
                    <a:solidFill>
                      <a:srgbClr val="5B2E76"/>
                    </a:solidFill>
                  </a:tcPr>
                </a:tc>
                <a:tc>
                  <a:txBody>
                    <a:bodyPr/>
                    <a:lstStyle/>
                    <a:p>
                      <a:pPr algn="ctr" rtl="1"/>
                      <a:r>
                        <a:rPr lang="he-IL" sz="1800" dirty="0"/>
                        <a:t>עיריות בישראל</a:t>
                      </a:r>
                    </a:p>
                  </a:txBody>
                  <a:tcPr anchor="ctr">
                    <a:solidFill>
                      <a:srgbClr val="5E5E5E"/>
                    </a:solidFill>
                  </a:tcPr>
                </a:tc>
                <a:extLst>
                  <a:ext uri="{0D108BD9-81ED-4DB2-BD59-A6C34878D82A}">
                    <a16:rowId xmlns:a16="http://schemas.microsoft.com/office/drawing/2014/main" xmlns="" val="10000"/>
                  </a:ext>
                </a:extLst>
              </a:tr>
              <a:tr h="972000">
                <a:tc>
                  <a:txBody>
                    <a:bodyPr/>
                    <a:lstStyle/>
                    <a:p>
                      <a:pPr algn="r" rtl="1"/>
                      <a:r>
                        <a:rPr lang="he-IL" sz="1600" b="1" dirty="0"/>
                        <a:t>הכנסות לנפש</a:t>
                      </a:r>
                    </a:p>
                    <a:p>
                      <a:pPr algn="r" rtl="1"/>
                      <a:r>
                        <a:rPr lang="he-IL" sz="1600" b="1" dirty="0"/>
                        <a:t>(שקלים חדשים)</a:t>
                      </a: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he-IL" altLang="he-IL" sz="1600" b="0" baseline="0" dirty="0">
                          <a:solidFill>
                            <a:schemeClr val="tx1"/>
                          </a:solidFill>
                          <a:latin typeface="Arial" pitchFamily="34" charset="0"/>
                          <a:cs typeface="Arial" pitchFamily="34" charset="0"/>
                        </a:rPr>
                        <a:t>10,126</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5,566</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8,964</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6,680</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1"/>
                  </a:ext>
                </a:extLst>
              </a:tr>
              <a:tr h="972000">
                <a:tc>
                  <a:txBody>
                    <a:bodyPr/>
                    <a:lstStyle/>
                    <a:p>
                      <a:pPr algn="r" rtl="1"/>
                      <a:r>
                        <a:rPr lang="he-IL" sz="1600" b="1" dirty="0"/>
                        <a:t>הכנסות עצמיות כאחוז מסך כל ההכנסות</a:t>
                      </a:r>
                      <a:r>
                        <a:rPr lang="en-US" sz="1600" b="1" dirty="0"/>
                        <a:t>  </a:t>
                      </a:r>
                      <a:r>
                        <a:rPr lang="he-IL" sz="1600" b="1" dirty="0"/>
                        <a:t>בתקציב הרגיל</a:t>
                      </a: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84%</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63%</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64%</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65%</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2"/>
                  </a:ext>
                </a:extLst>
              </a:tr>
              <a:tr h="972000">
                <a:tc>
                  <a:txBody>
                    <a:bodyPr/>
                    <a:lstStyle/>
                    <a:p>
                      <a:pPr algn="r" rtl="1"/>
                      <a:r>
                        <a:rPr lang="he-IL" sz="1600" b="1" dirty="0"/>
                        <a:t>ארנונה כללית כאחוז מסך כל ההכנסות</a:t>
                      </a:r>
                      <a:endParaRPr lang="en-US" sz="1600" b="1" dirty="0"/>
                    </a:p>
                    <a:p>
                      <a:pPr algn="r" rtl="1"/>
                      <a:r>
                        <a:rPr lang="he-IL" sz="1600" b="1" dirty="0"/>
                        <a:t>בתקציב</a:t>
                      </a:r>
                      <a:r>
                        <a:rPr lang="he-IL" sz="1600" b="1" baseline="0" dirty="0"/>
                        <a:t> הרגיל</a:t>
                      </a:r>
                      <a:endParaRPr lang="he-IL" sz="1600" b="1" dirty="0"/>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66%</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40%</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50%</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45%</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3" name="מציין מיקום תוכן 5"/>
          <p:cNvSpPr txBox="1">
            <a:spLocks/>
          </p:cNvSpPr>
          <p:nvPr/>
        </p:nvSpPr>
        <p:spPr>
          <a:xfrm>
            <a:off x="8621457" y="6453336"/>
            <a:ext cx="3539201"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רשויות מקומיות בישראל 2015</a:t>
            </a:r>
          </a:p>
        </p:txBody>
      </p:sp>
      <p:sp>
        <p:nvSpPr>
          <p:cNvPr id="17" name="TextBox 16">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0"/>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47</a:t>
            </a:r>
          </a:p>
        </p:txBody>
      </p:sp>
    </p:spTree>
    <p:extLst>
      <p:ext uri="{BB962C8B-B14F-4D97-AF65-F5344CB8AC3E}">
        <p14:creationId xmlns:p14="http://schemas.microsoft.com/office/powerpoint/2010/main" val="1948104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hlinkClick r:id="" action="ppaction://hlinkshowjump?jump=firstslide"/>
          </p:cNvPr>
          <p:cNvSpPr txBox="1"/>
          <p:nvPr/>
        </p:nvSpPr>
        <p:spPr>
          <a:xfrm>
            <a:off x="5735963" y="6562227"/>
            <a:ext cx="2637820" cy="323165"/>
          </a:xfrm>
          <a:prstGeom prst="rect">
            <a:avLst/>
          </a:prstGeom>
          <a:noFill/>
        </p:spPr>
        <p:txBody>
          <a:bodyPr wrap="square" rtlCol="1">
            <a:spAutoFit/>
          </a:bodyPr>
          <a:lstStyle/>
          <a:p>
            <a:r>
              <a:rPr lang="he-IL" sz="1500" dirty="0" smtClean="0">
                <a:solidFill>
                  <a:prstClr val="white">
                    <a:lumMod val="75000"/>
                  </a:prstClr>
                </a:solidFill>
              </a:rPr>
              <a:t>חזרה לתוכן עניינים</a:t>
            </a:r>
            <a:endParaRPr lang="he-IL" sz="1500" dirty="0">
              <a:solidFill>
                <a:prstClr val="white">
                  <a:lumMod val="75000"/>
                </a:prstClr>
              </a:solidFill>
            </a:endParaRPr>
          </a:p>
        </p:txBody>
      </p:sp>
      <p:sp>
        <p:nvSpPr>
          <p:cNvPr id="56"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a:t>
            </a:r>
            <a:r>
              <a:rPr lang="he-IL" sz="1100" b="1" dirty="0" smtClean="0">
                <a:solidFill>
                  <a:prstClr val="black"/>
                </a:solidFill>
                <a:latin typeface="Blender" pitchFamily="18" charset="-79"/>
                <a:cs typeface="Blender" pitchFamily="18" charset="-79"/>
              </a:rPr>
              <a:t>למחקר</a:t>
            </a:r>
          </a:p>
          <a:p>
            <a:r>
              <a:rPr lang="he-IL" sz="1100" b="1" dirty="0" smtClean="0">
                <a:solidFill>
                  <a:prstClr val="black"/>
                </a:solidFill>
                <a:latin typeface="Blender" pitchFamily="18" charset="-79"/>
                <a:cs typeface="Blender" pitchFamily="18" charset="-79"/>
              </a:rPr>
              <a:t>כלכלי </a:t>
            </a:r>
            <a:r>
              <a:rPr lang="he-IL" sz="1100" b="1" dirty="0">
                <a:solidFill>
                  <a:prstClr val="black"/>
                </a:solidFill>
                <a:latin typeface="Blender" pitchFamily="18" charset="-79"/>
                <a:cs typeface="Blender" pitchFamily="18" charset="-79"/>
              </a:rPr>
              <a:t>וחברתי</a:t>
            </a:r>
            <a:endParaRPr lang="he-IL" sz="1100" dirty="0">
              <a:solidFill>
                <a:prstClr val="black"/>
              </a:solidFill>
              <a:latin typeface="Blender" pitchFamily="18" charset="-79"/>
              <a:cs typeface="Blender" pitchFamily="18" charset="-79"/>
            </a:endParaRPr>
          </a:p>
        </p:txBody>
      </p:sp>
      <p:pic>
        <p:nvPicPr>
          <p:cNvPr id="5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3" name="כותרת 3">
            <a:extLst>
              <a:ext uri="{FF2B5EF4-FFF2-40B4-BE49-F238E27FC236}">
                <a16:creationId xmlns:a16="http://schemas.microsoft.com/office/drawing/2014/main" xmlns="" id="{7D30441A-A419-46BB-8289-E872D8FE6EE9}"/>
              </a:ext>
            </a:extLst>
          </p:cNvPr>
          <p:cNvSpPr>
            <a:spLocks noGrp="1"/>
          </p:cNvSpPr>
          <p:nvPr>
            <p:ph type="ctrTitle"/>
          </p:nvPr>
        </p:nvSpPr>
        <p:spPr>
          <a:xfrm>
            <a:off x="1775520" y="332656"/>
            <a:ext cx="6348361" cy="1707279"/>
          </a:xfrm>
        </p:spPr>
        <p:txBody>
          <a:bodyPr/>
          <a:lstStyle/>
          <a:p>
            <a:pPr>
              <a:lnSpc>
                <a:spcPts val="2800"/>
              </a:lnSpc>
            </a:pPr>
            <a:r>
              <a:rPr lang="he-IL" sz="4000" dirty="0">
                <a:solidFill>
                  <a:schemeClr val="tx1">
                    <a:lumMod val="65000"/>
                    <a:lumOff val="35000"/>
                  </a:schemeClr>
                </a:solidFill>
                <a:latin typeface="Blender" pitchFamily="18" charset="-79"/>
                <a:cs typeface="Blender" pitchFamily="18" charset="-79"/>
              </a:rPr>
              <a:t>המרכז למחקר כלכלי וחברתי</a:t>
            </a:r>
            <a:br>
              <a:rPr lang="he-IL" sz="4000" dirty="0">
                <a:solidFill>
                  <a:schemeClr val="tx1">
                    <a:lumMod val="65000"/>
                    <a:lumOff val="35000"/>
                  </a:schemeClr>
                </a:solidFill>
                <a:latin typeface="Blender" pitchFamily="18" charset="-79"/>
                <a:cs typeface="Blender" pitchFamily="18" charset="-79"/>
              </a:rPr>
            </a:br>
            <a:r>
              <a:rPr lang="he-IL" sz="900" dirty="0">
                <a:solidFill>
                  <a:srgbClr val="5E5E5E"/>
                </a:solidFill>
                <a:latin typeface="Blender" pitchFamily="18" charset="-79"/>
                <a:cs typeface="Blender" pitchFamily="18" charset="-79"/>
              </a:rPr>
              <a:t/>
            </a:r>
            <a:br>
              <a:rPr lang="he-IL" sz="9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מפרסם באתר האינטרנט העירוני </a:t>
            </a:r>
            <a:br>
              <a:rPr lang="he-IL"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מגוון נתונים, מידע ומחקרים:</a:t>
            </a:r>
            <a:br>
              <a:rPr lang="he-IL" dirty="0">
                <a:solidFill>
                  <a:srgbClr val="5E5E5E"/>
                </a:solidFill>
                <a:latin typeface="Blender" pitchFamily="18" charset="-79"/>
                <a:cs typeface="Blender" pitchFamily="18" charset="-79"/>
              </a:rPr>
            </a:br>
            <a:endParaRPr lang="x-none" dirty="0"/>
          </a:p>
        </p:txBody>
      </p:sp>
      <p:sp>
        <p:nvSpPr>
          <p:cNvPr id="66" name="מלבן 65">
            <a:hlinkClick r:id="rId4"/>
          </p:cNvPr>
          <p:cNvSpPr/>
          <p:nvPr/>
        </p:nvSpPr>
        <p:spPr>
          <a:xfrm>
            <a:off x="479376" y="2087850"/>
            <a:ext cx="7601865" cy="450893"/>
          </a:xfrm>
          <a:prstGeom prst="rect">
            <a:avLst/>
          </a:prstGeom>
        </p:spPr>
        <p:txBody>
          <a:bodyPr wrap="square">
            <a:spAutoFit/>
          </a:bodyPr>
          <a:lstStyle/>
          <a:p>
            <a:pPr algn="just">
              <a:lnSpc>
                <a:spcPts val="3000"/>
              </a:lnSpc>
            </a:pPr>
            <a:r>
              <a:rPr lang="he-IL" sz="2400" b="1" dirty="0">
                <a:solidFill>
                  <a:srgbClr val="D14441"/>
                </a:solidFill>
                <a:latin typeface="Blender" pitchFamily="18" charset="-79"/>
                <a:cs typeface="Blender" pitchFamily="18" charset="-79"/>
              </a:rPr>
              <a:t>שנתון סטטיסטי לתל-אביב-יפו - נתונים ומגמות </a:t>
            </a:r>
          </a:p>
        </p:txBody>
      </p:sp>
      <p:sp>
        <p:nvSpPr>
          <p:cNvPr id="67" name="מלבן 66"/>
          <p:cNvSpPr/>
          <p:nvPr/>
        </p:nvSpPr>
        <p:spPr>
          <a:xfrm>
            <a:off x="1528508" y="2473732"/>
            <a:ext cx="6552728" cy="52322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בשנתון הסטטיסטי מוצגים נתונים על מגוון תחומים הנוגעים לעיר, לתושבים ולשירותים המוענקים להם, כגון אוכלוסייה וחברה, כלכלה, חינוך ותרבות, תשתיות, דיור, בנייה ועוד</a:t>
            </a:r>
          </a:p>
        </p:txBody>
      </p:sp>
      <p:sp>
        <p:nvSpPr>
          <p:cNvPr id="68" name="מלבן 67">
            <a:hlinkClick r:id="rId5"/>
          </p:cNvPr>
          <p:cNvSpPr/>
          <p:nvPr/>
        </p:nvSpPr>
        <p:spPr>
          <a:xfrm>
            <a:off x="489419" y="3094620"/>
            <a:ext cx="7601865" cy="477054"/>
          </a:xfrm>
          <a:prstGeom prst="rect">
            <a:avLst/>
          </a:prstGeom>
        </p:spPr>
        <p:txBody>
          <a:bodyPr wrap="square">
            <a:spAutoFit/>
          </a:bodyPr>
          <a:lstStyle/>
          <a:p>
            <a:pPr algn="just">
              <a:lnSpc>
                <a:spcPts val="3000"/>
              </a:lnSpc>
            </a:pPr>
            <a:r>
              <a:rPr lang="he-IL" sz="2400" b="1" dirty="0">
                <a:solidFill>
                  <a:srgbClr val="0070C0"/>
                </a:solidFill>
                <a:latin typeface="Blender" pitchFamily="18" charset="-79"/>
                <a:cs typeface="Blender" pitchFamily="18" charset="-79"/>
              </a:rPr>
              <a:t>נתונים על רבעים ושכונות</a:t>
            </a:r>
          </a:p>
        </p:txBody>
      </p:sp>
      <p:sp>
        <p:nvSpPr>
          <p:cNvPr id="69" name="מלבן 68"/>
          <p:cNvSpPr/>
          <p:nvPr/>
        </p:nvSpPr>
        <p:spPr>
          <a:xfrm>
            <a:off x="1528510" y="3462680"/>
            <a:ext cx="6549012" cy="104644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נתונים סטטיסטיים עבור כל אחת מ-57 שכונות המגורים ותשעת הרבעים בעיר תל-אביב-יפו, כגון צפיפות אוכלוסייה, צפיפות דיור, חתך הגילאים בשכונה, תעסוקה ורבים נוספים. </a:t>
            </a:r>
            <a:br>
              <a:rPr lang="he-IL" sz="1400" dirty="0">
                <a:solidFill>
                  <a:srgbClr val="5E5E5E"/>
                </a:solidFill>
                <a:latin typeface="Blender" pitchFamily="18" charset="-79"/>
                <a:cs typeface="Blender" pitchFamily="18" charset="-79"/>
              </a:rPr>
            </a:br>
            <a:endParaRPr lang="he-IL" sz="600" dirty="0">
              <a:solidFill>
                <a:srgbClr val="5E5E5E"/>
              </a:solidFill>
              <a:latin typeface="Blender" pitchFamily="18" charset="-79"/>
              <a:cs typeface="Blender" pitchFamily="18" charset="-79"/>
            </a:endParaRPr>
          </a:p>
          <a:p>
            <a:r>
              <a:rPr lang="he-IL" sz="1400" dirty="0">
                <a:solidFill>
                  <a:srgbClr val="5E5E5E"/>
                </a:solidFill>
                <a:latin typeface="Blender" pitchFamily="18" charset="-79"/>
                <a:cs typeface="Blender" pitchFamily="18" charset="-79"/>
              </a:rPr>
              <a:t>המידע מתייחס למאפיינים פיסיים, מאפיינים דמוגרפיים ומאפיינים חברתיים-כלכליים וכן מגמות עיקריות לאורך זמן בכל רובע.</a:t>
            </a:r>
          </a:p>
        </p:txBody>
      </p:sp>
      <p:sp>
        <p:nvSpPr>
          <p:cNvPr id="70" name="מלבן 69">
            <a:hlinkClick r:id="rId6"/>
          </p:cNvPr>
          <p:cNvSpPr/>
          <p:nvPr/>
        </p:nvSpPr>
        <p:spPr>
          <a:xfrm>
            <a:off x="479376" y="4581128"/>
            <a:ext cx="7601865" cy="450893"/>
          </a:xfrm>
          <a:prstGeom prst="rect">
            <a:avLst/>
          </a:prstGeom>
        </p:spPr>
        <p:txBody>
          <a:bodyPr wrap="square">
            <a:spAutoFit/>
          </a:bodyPr>
          <a:lstStyle/>
          <a:p>
            <a:pPr algn="just">
              <a:lnSpc>
                <a:spcPts val="3000"/>
              </a:lnSpc>
            </a:pPr>
            <a:r>
              <a:rPr lang="he-IL" sz="2400" b="1" dirty="0">
                <a:solidFill>
                  <a:srgbClr val="007E39"/>
                </a:solidFill>
                <a:latin typeface="Blender" pitchFamily="18" charset="-79"/>
                <a:cs typeface="Blender" pitchFamily="18" charset="-79"/>
              </a:rPr>
              <a:t>פרסומים במגוון נושאים </a:t>
            </a:r>
          </a:p>
        </p:txBody>
      </p:sp>
      <p:sp>
        <p:nvSpPr>
          <p:cNvPr id="71" name="מלבן 70"/>
          <p:cNvSpPr/>
          <p:nvPr/>
        </p:nvSpPr>
        <p:spPr>
          <a:xfrm>
            <a:off x="1631502" y="4995181"/>
            <a:ext cx="6449737" cy="954107"/>
          </a:xfrm>
          <a:prstGeom prst="rect">
            <a:avLst/>
          </a:prstGeom>
        </p:spPr>
        <p:txBody>
          <a:bodyPr wrap="square">
            <a:spAutoFit/>
          </a:bodyPr>
          <a:lstStyle/>
          <a:p>
            <a:pPr algn="just"/>
            <a:r>
              <a:rPr lang="he-IL" sz="1400" dirty="0">
                <a:solidFill>
                  <a:srgbClr val="5E5E5E"/>
                </a:solidFill>
                <a:latin typeface="Blender" pitchFamily="18" charset="-79"/>
                <a:cs typeface="Blender" pitchFamily="18" charset="-79"/>
              </a:rPr>
              <a:t>פרסומים אותם מפיק המרכז למחקר משמשים גורמים חוץ עירוניים (במוסדות מחקר, מוסדות ציבוריים וממשלתיים), וגורמים פנים עירוניים (מנהלים בעירייה והנהלת העירייה) למטרות תכנון עבודת העירייה השוטפת. הפרסומים מביאים מבט נוסף וממוקד על העיר ותושביה וחושפים מגמות ותופעות ייחודיות.</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9330" y="-24880"/>
            <a:ext cx="10547350" cy="71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0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xmlns="" id="{DC729A24-1803-412D-ACEA-8F1EFADB3808}"/>
              </a:ext>
            </a:extLst>
          </p:cNvPr>
          <p:cNvPicPr>
            <a:picLocks/>
          </p:cNvPicPr>
          <p:nvPr/>
        </p:nvPicPr>
        <p:blipFill>
          <a:blip r:embed="rId2"/>
          <a:stretch>
            <a:fillRect/>
          </a:stretch>
        </p:blipFill>
        <p:spPr>
          <a:xfrm>
            <a:off x="8697600" y="-14400"/>
            <a:ext cx="3596400" cy="6886800"/>
          </a:xfrm>
          <a:prstGeom prst="rect">
            <a:avLst/>
          </a:prstGeom>
        </p:spPr>
      </p:pic>
      <p:sp>
        <p:nvSpPr>
          <p:cNvPr id="34" name="מציין מיקום טקסט 4">
            <a:extLst>
              <a:ext uri="{FF2B5EF4-FFF2-40B4-BE49-F238E27FC236}">
                <a16:creationId xmlns:a16="http://schemas.microsoft.com/office/drawing/2014/main" xmlns="" id="{01DC0B5B-11CA-4D0A-ABC0-77D452BD3E2D}"/>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7" name="כותרת 2">
            <a:extLst>
              <a:ext uri="{FF2B5EF4-FFF2-40B4-BE49-F238E27FC236}">
                <a16:creationId xmlns:a16="http://schemas.microsoft.com/office/drawing/2014/main" xmlns="" id="{18442D3B-FD7E-43C1-B7A8-68A7C76B0FF8}"/>
              </a:ext>
            </a:extLst>
          </p:cNvPr>
          <p:cNvSpPr>
            <a:spLocks noGrp="1"/>
          </p:cNvSpPr>
          <p:nvPr>
            <p:ph type="ctrTitle"/>
          </p:nvPr>
        </p:nvSpPr>
        <p:spPr>
          <a:xfrm>
            <a:off x="-1680864" y="188957"/>
            <a:ext cx="10020769" cy="503739"/>
          </a:xfrm>
        </p:spPr>
        <p:txBody>
          <a:bodyPr/>
          <a:lstStyle/>
          <a:p>
            <a:r>
              <a:rPr lang="he-IL" sz="3000" dirty="0">
                <a:solidFill>
                  <a:srgbClr val="5E5E5E"/>
                </a:solidFill>
                <a:latin typeface="Blender" pitchFamily="18" charset="-79"/>
                <a:cs typeface="Blender" pitchFamily="18" charset="-79"/>
              </a:rPr>
              <a:t>אוכלוסייה בתל-אביב-יפו וישראל, לפי גיל</a:t>
            </a:r>
            <a:r>
              <a:rPr lang="en-US" dirty="0">
                <a:latin typeface="Blender" pitchFamily="18" charset="-79"/>
                <a:cs typeface="Blender" pitchFamily="18" charset="-79"/>
              </a:rPr>
              <a:t/>
            </a:r>
            <a:br>
              <a:rPr lang="en-US" dirty="0">
                <a:latin typeface="Blender" pitchFamily="18" charset="-79"/>
                <a:cs typeface="Blender" pitchFamily="18" charset="-79"/>
              </a:rPr>
            </a:br>
            <a:r>
              <a:rPr lang="he-IL" sz="2400" dirty="0">
                <a:ln w="0"/>
                <a:solidFill>
                  <a:srgbClr val="5E5E5E"/>
                </a:solidFill>
                <a:latin typeface="Blender" pitchFamily="18" charset="-79"/>
                <a:cs typeface="Blender" pitchFamily="18" charset="-79"/>
              </a:rPr>
              <a:t>2016 (אחוזים)</a:t>
            </a:r>
          </a:p>
        </p:txBody>
      </p:sp>
      <p:sp>
        <p:nvSpPr>
          <p:cNvPr id="20" name="מציין מיקום תוכן 3"/>
          <p:cNvSpPr txBox="1">
            <a:spLocks/>
          </p:cNvSpPr>
          <p:nvPr/>
        </p:nvSpPr>
        <p:spPr>
          <a:xfrm>
            <a:off x="8760296" y="2636913"/>
            <a:ext cx="3384376" cy="3173877"/>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he-IL" altLang="he-IL" sz="2000" dirty="0">
                <a:solidFill>
                  <a:schemeClr val="bg1"/>
                </a:solidFill>
                <a:latin typeface="Blender" charset="0"/>
                <a:ea typeface="Blender" charset="0"/>
                <a:cs typeface="Blender" charset="0"/>
              </a:rPr>
              <a:t>המבנה הדמוגרפי בתל-אביב-יפו שונה מזה שבישראל:</a:t>
            </a:r>
          </a:p>
          <a:p>
            <a:pPr algn="just">
              <a:lnSpc>
                <a:spcPts val="1200"/>
              </a:lnSpc>
            </a:pPr>
            <a:endParaRPr lang="he-IL" altLang="he-IL" sz="2000" dirty="0">
              <a:solidFill>
                <a:schemeClr val="bg1"/>
              </a:solidFill>
              <a:latin typeface="Blender" charset="0"/>
              <a:ea typeface="Blender" charset="0"/>
              <a:cs typeface="Blender" charset="0"/>
            </a:endParaRP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הילדים עד גיל 18</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נמוך בהשוואה לישראל </a:t>
            </a: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הצעירים בגילאי 25 עד 35 גבוה בהשוואה לישראל</a:t>
            </a:r>
          </a:p>
          <a:p>
            <a:pPr marL="285750" indent="-285750" algn="just">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המבוגרים בגילאי 65+</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אף הוא גבוה בהשוואה לישראל</a:t>
            </a:r>
          </a:p>
          <a:p>
            <a:pPr marL="285750" indent="-285750" algn="just">
              <a:buFont typeface="Arial" panose="020B0604020202020204" pitchFamily="34" charset="0"/>
              <a:buChar char="•"/>
            </a:pPr>
            <a:endParaRPr lang="he-IL" sz="2000" dirty="0">
              <a:solidFill>
                <a:schemeClr val="bg1"/>
              </a:solidFill>
              <a:latin typeface="Blender" charset="0"/>
              <a:ea typeface="Blender" charset="0"/>
              <a:cs typeface="Blender" charset="0"/>
            </a:endParaRPr>
          </a:p>
        </p:txBody>
      </p:sp>
      <p:sp>
        <p:nvSpPr>
          <p:cNvPr id="28" name="Rectangle 10">
            <a:extLst>
              <a:ext uri="{FF2B5EF4-FFF2-40B4-BE49-F238E27FC236}">
                <a16:creationId xmlns:a16="http://schemas.microsoft.com/office/drawing/2014/main" xmlns="" id="{9806F286-AC3E-4699-982F-1537DADCFA2E}"/>
              </a:ext>
            </a:extLst>
          </p:cNvPr>
          <p:cNvSpPr>
            <a:spLocks noChangeArrowheads="1"/>
          </p:cNvSpPr>
          <p:nvPr/>
        </p:nvSpPr>
        <p:spPr bwMode="auto">
          <a:xfrm>
            <a:off x="4799857" y="1556800"/>
            <a:ext cx="5337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224F76"/>
                </a:solidFill>
                <a:latin typeface="Blender Black" charset="0"/>
                <a:ea typeface="Blender Black" charset="0"/>
                <a:cs typeface="Blender Black" charset="0"/>
              </a:rPr>
              <a:t>ישראל</a:t>
            </a:r>
          </a:p>
        </p:txBody>
      </p:sp>
      <p:graphicFrame>
        <p:nvGraphicFramePr>
          <p:cNvPr id="30" name="מציין מיקום תרשים 7" title="גרף אוכלוסייה בישראל, לפי גיל">
            <a:extLst>
              <a:ext uri="{FF2B5EF4-FFF2-40B4-BE49-F238E27FC236}">
                <a16:creationId xmlns:a16="http://schemas.microsoft.com/office/drawing/2014/main" xmlns="" id="{0788435B-A5B8-4DE4-B277-2E6013B13F89}"/>
              </a:ext>
            </a:extLst>
          </p:cNvPr>
          <p:cNvGraphicFramePr>
            <a:graphicFrameLocks noGrp="1"/>
          </p:cNvGraphicFramePr>
          <p:nvPr>
            <p:ph type="chart" sz="quarter" idx="13"/>
            <p:extLst>
              <p:ext uri="{D42A27DB-BD31-4B8C-83A1-F6EECF244321}">
                <p14:modId xmlns:p14="http://schemas.microsoft.com/office/powerpoint/2010/main" val="2253171834"/>
              </p:ext>
            </p:extLst>
          </p:nvPr>
        </p:nvGraphicFramePr>
        <p:xfrm>
          <a:off x="4238156" y="1874346"/>
          <a:ext cx="4162103" cy="366654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10">
            <a:extLst>
              <a:ext uri="{FF2B5EF4-FFF2-40B4-BE49-F238E27FC236}">
                <a16:creationId xmlns:a16="http://schemas.microsoft.com/office/drawing/2014/main" xmlns="" id="{4C727ADF-A9D4-49E2-ABE1-C971F235B9E9}"/>
              </a:ext>
            </a:extLst>
          </p:cNvPr>
          <p:cNvSpPr>
            <a:spLocks noChangeArrowheads="1"/>
          </p:cNvSpPr>
          <p:nvPr/>
        </p:nvSpPr>
        <p:spPr bwMode="auto">
          <a:xfrm>
            <a:off x="3254031" y="1556800"/>
            <a:ext cx="9185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C00000"/>
                </a:solidFill>
                <a:latin typeface="Blender Black" charset="0"/>
                <a:ea typeface="Blender Black" charset="0"/>
                <a:cs typeface="Blender Black" charset="0"/>
              </a:rPr>
              <a:t>תל-אביב-יפו</a:t>
            </a:r>
          </a:p>
        </p:txBody>
      </p:sp>
      <p:graphicFrame>
        <p:nvGraphicFramePr>
          <p:cNvPr id="36" name="מציין מיקום תוכן 8" descr="גרף אוכלוסייה בתל אביב יפו, לפי גיל:&#10;לתל-אביב-יפו מבנה דמוגרפי שונה מהמבנה הדמוגרפי של ישראל. בעיר ישנו אחוז גבוה של צעירים - כ-28% מהתושבים הם צעירים בגילאי 18 עד 35.&#10;בהשוואה לישראל, בתל-אביב-יפו אחוז גבוה יחסית של אוכלוסייה מבוגרת בגילאי 65 ומעלה ואחוז קטן יחסית של ילדים בגילאי 14-0.&#10;המבנה הדמוגרפי הייחודי של אוכלוסיית העיר בא לידי ביטוי בשלוש קבוצות גיל: קבוצת הצעירים, ובמיוחד בגילאי 34-25, שחלקם היחסי מתוך כלל האוכלוסייה בעיר גדול בהשוואה לחלקם היחסי באוכלוסיית ישראל (כ-21%, בהשוואה לכ-14%, בהתאמה); קבוצת בני ה-65 ומעלה, היא קבוצת גיל שחלקה היחסי מכלל אוכלוסיית העיר אף הוא גדול יותר בהשוואה לישראל (כ-15%, בהשוואה לכ-11%, בהתאמה); וקבוצת הילדים בגילאי 14-0, שחלקה היחסי בתל-אביב-יפו קטן משמעותית בהשוואה לישראל (כ-18%, בהשוואה לכ-28%). ">
            <a:extLst>
              <a:ext uri="{FF2B5EF4-FFF2-40B4-BE49-F238E27FC236}">
                <a16:creationId xmlns:a16="http://schemas.microsoft.com/office/drawing/2014/main" xmlns="" id="{FC08E1C4-2597-4899-A1CE-9C6782655C2D}"/>
              </a:ext>
            </a:extLst>
          </p:cNvPr>
          <p:cNvGraphicFramePr>
            <a:graphicFrameLocks noGrp="1"/>
          </p:cNvGraphicFramePr>
          <p:nvPr>
            <p:ph sz="quarter" idx="14"/>
            <p:extLst>
              <p:ext uri="{D42A27DB-BD31-4B8C-83A1-F6EECF244321}">
                <p14:modId xmlns:p14="http://schemas.microsoft.com/office/powerpoint/2010/main" val="1893559733"/>
              </p:ext>
            </p:extLst>
          </p:nvPr>
        </p:nvGraphicFramePr>
        <p:xfrm>
          <a:off x="686097" y="1874346"/>
          <a:ext cx="3706675" cy="3661618"/>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 Box 9">
            <a:extLst>
              <a:ext uri="{FF2B5EF4-FFF2-40B4-BE49-F238E27FC236}">
                <a16:creationId xmlns:a16="http://schemas.microsoft.com/office/drawing/2014/main" xmlns="" id="{240A3853-0F3B-4E24-B079-1B3351638986}"/>
              </a:ext>
            </a:extLst>
          </p:cNvPr>
          <p:cNvSpPr txBox="1">
            <a:spLocks noChangeArrowheads="1"/>
          </p:cNvSpPr>
          <p:nvPr/>
        </p:nvSpPr>
        <p:spPr bwMode="auto">
          <a:xfrm>
            <a:off x="562358" y="5626127"/>
            <a:ext cx="7909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he-IL" altLang="he-IL" sz="1800" b="1" dirty="0">
                <a:solidFill>
                  <a:srgbClr val="224F76"/>
                </a:solidFill>
                <a:latin typeface="Blender" charset="0"/>
                <a:ea typeface="Blender" charset="0"/>
                <a:cs typeface="Blender" charset="0"/>
              </a:rPr>
              <a:t>   גיל החציוני בישראל - 29.8 שנים   </a:t>
            </a:r>
            <a:r>
              <a:rPr lang="he-IL" altLang="he-IL" sz="1800" b="1" dirty="0">
                <a:solidFill>
                  <a:srgbClr val="FF0000"/>
                </a:solidFill>
                <a:latin typeface="Blender" charset="0"/>
                <a:ea typeface="Blender" charset="0"/>
                <a:cs typeface="Blender" charset="0"/>
              </a:rPr>
              <a:t>        </a:t>
            </a:r>
            <a:r>
              <a:rPr lang="he-IL" altLang="he-IL" sz="1800" b="1" dirty="0">
                <a:solidFill>
                  <a:srgbClr val="C00000"/>
                </a:solidFill>
                <a:latin typeface="Blender" charset="0"/>
                <a:ea typeface="Blender" charset="0"/>
                <a:cs typeface="Blender" charset="0"/>
              </a:rPr>
              <a:t>גיל חציוני בתל-אביב-יפו - 35.6 שנים </a:t>
            </a:r>
            <a:endParaRPr lang="en-US" altLang="he-IL" sz="1800" b="1" dirty="0">
              <a:solidFill>
                <a:srgbClr val="C00000"/>
              </a:solidFill>
              <a:latin typeface="Blender" charset="0"/>
              <a:ea typeface="Blender" charset="0"/>
              <a:cs typeface="Blender" charset="0"/>
            </a:endParaRPr>
          </a:p>
        </p:txBody>
      </p:sp>
      <p:sp>
        <p:nvSpPr>
          <p:cNvPr id="37"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A5E758DD-AF40-4BC6-B094-C6F7528B449C}"/>
              </a:ext>
            </a:extLst>
          </p:cNvPr>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22" name="TextBox 21">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a:t>
            </a:r>
            <a:r>
              <a:rPr lang="he-IL" sz="1500">
                <a:solidFill>
                  <a:schemeClr val="bg1">
                    <a:lumMod val="75000"/>
                  </a:schemeClr>
                </a:solidFill>
              </a:rPr>
              <a:t>ענייניםד</a:t>
            </a:r>
            <a:endParaRPr lang="he-IL" sz="1500" dirty="0">
              <a:solidFill>
                <a:schemeClr val="bg1">
                  <a:lumMod val="75000"/>
                </a:schemeClr>
              </a:solidFill>
            </a:endParaRPr>
          </a:p>
        </p:txBody>
      </p:sp>
      <p:pic>
        <p:nvPicPr>
          <p:cNvPr id="2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4</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1702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תמונה 38" title="רקע">
            <a:extLst>
              <a:ext uri="{FF2B5EF4-FFF2-40B4-BE49-F238E27FC236}">
                <a16:creationId xmlns:a16="http://schemas.microsoft.com/office/drawing/2014/main" xmlns="" id="{87AC27E2-76D0-4EDC-A4F5-0DFE0FD1FC0B}"/>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36F1E829-96FC-4B6C-AAF5-AD90A2EBBF99}"/>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0" name="כותרת 2">
            <a:extLst>
              <a:ext uri="{FF2B5EF4-FFF2-40B4-BE49-F238E27FC236}">
                <a16:creationId xmlns:a16="http://schemas.microsoft.com/office/drawing/2014/main" xmlns="" id="{228816EE-6854-4F9B-9B56-8322066C031F}"/>
              </a:ext>
            </a:extLst>
          </p:cNvPr>
          <p:cNvSpPr>
            <a:spLocks noGrp="1"/>
          </p:cNvSpPr>
          <p:nvPr>
            <p:ph type="ctrTitle"/>
          </p:nvPr>
        </p:nvSpPr>
        <p:spPr>
          <a:xfrm>
            <a:off x="-1536848" y="260965"/>
            <a:ext cx="10020769" cy="503739"/>
          </a:xfrm>
        </p:spPr>
        <p:txBody>
          <a:bodyPr/>
          <a:lstStyle/>
          <a:p>
            <a:r>
              <a:rPr lang="he-IL" sz="3000" dirty="0">
                <a:solidFill>
                  <a:srgbClr val="5E5E5E"/>
                </a:solidFill>
                <a:latin typeface="Blender" pitchFamily="18" charset="-79"/>
                <a:cs typeface="Blender" pitchFamily="18" charset="-79"/>
              </a:rPr>
              <a:t>ילדים (עד גיל 15) כאחוז מאוכלוסיית העיר</a:t>
            </a:r>
          </a:p>
        </p:txBody>
      </p:sp>
      <p:sp>
        <p:nvSpPr>
          <p:cNvPr id="20" name="מציין מיקום תוכן 3"/>
          <p:cNvSpPr txBox="1">
            <a:spLocks/>
          </p:cNvSpPr>
          <p:nvPr/>
        </p:nvSpPr>
        <p:spPr>
          <a:xfrm>
            <a:off x="8616280" y="2708920"/>
            <a:ext cx="3431704" cy="226973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משנת 2008 עד שנת 2015</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חל גידול של כ-18% במספר הילדים (עד גיל 15) בעיר.</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כמו כן, האחוז שלהם מתוך</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אוכלוסיית העיר גדל במעט. </a:t>
            </a:r>
            <a:endParaRPr lang="en-US" altLang="he-IL" sz="2000" dirty="0">
              <a:solidFill>
                <a:schemeClr val="bg1"/>
              </a:solidFill>
              <a:latin typeface="Blender" charset="0"/>
              <a:ea typeface="Blender" charset="0"/>
              <a:cs typeface="Blender" charset="0"/>
            </a:endParaRPr>
          </a:p>
        </p:txBody>
      </p:sp>
      <p:graphicFrame>
        <p:nvGraphicFramePr>
          <p:cNvPr id="12" name="מציין מיקום תרשים 7" descr="גרף ילדים עד גיל 15 כאחוז מאוכלוסיית העיר:&#10;ישראל:&#10;מפקד 1972: 32.6%.&#10;מפקד 1983: 32.6%.&#10;מפקד 1995: 29.2%.&#10;מפקד 2008: 27.8%.&#10;2013: 28.2%.&#10;2014: 28.2%.&#10;2015: 28.3%.&#10;תל אביב:&#10;מפקד 1972: 21.8% (מספר הילדים: 79,290).&#10;מפקד 1983: 20.3% (66,500).&#10;מפקד 1995: 17.9% (62,480).&#10;מפקד 2008: 16.7% (67,230).&#10;2013: 17.8% (74,450).&#10;2014: 18.0% (76,770).&#10;2015: 18.3% (79,270).">
            <a:extLst>
              <a:ext uri="{FF2B5EF4-FFF2-40B4-BE49-F238E27FC236}">
                <a16:creationId xmlns:a16="http://schemas.microsoft.com/office/drawing/2014/main" xmlns="" id="{E44F202E-1655-45EB-AA31-8AE5C5387EA0}"/>
              </a:ext>
            </a:extLst>
          </p:cNvPr>
          <p:cNvGraphicFramePr>
            <a:graphicFrameLocks noGrp="1"/>
          </p:cNvGraphicFramePr>
          <p:nvPr>
            <p:ph type="chart" sz="quarter" idx="13"/>
            <p:extLst>
              <p:ext uri="{D42A27DB-BD31-4B8C-83A1-F6EECF244321}">
                <p14:modId xmlns:p14="http://schemas.microsoft.com/office/powerpoint/2010/main" val="503915166"/>
              </p:ext>
            </p:extLst>
          </p:nvPr>
        </p:nvGraphicFramePr>
        <p:xfrm>
          <a:off x="149571" y="1196752"/>
          <a:ext cx="8322693" cy="481183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a16="http://schemas.microsoft.com/office/drawing/2014/main" xmlns="" id="{CEBC377E-4EB9-49DC-96EE-4F4DD6A061AB}"/>
              </a:ext>
            </a:extLst>
          </p:cNvPr>
          <p:cNvGrpSpPr/>
          <p:nvPr/>
        </p:nvGrpSpPr>
        <p:grpSpPr>
          <a:xfrm>
            <a:off x="695400" y="4293096"/>
            <a:ext cx="6840760" cy="864097"/>
            <a:chOff x="695400" y="4293096"/>
            <a:chExt cx="6840760" cy="864097"/>
          </a:xfrm>
        </p:grpSpPr>
        <p:sp>
          <p:nvSpPr>
            <p:cNvPr id="14" name="Text Box 53">
              <a:extLst>
                <a:ext uri="{FF2B5EF4-FFF2-40B4-BE49-F238E27FC236}">
                  <a16:creationId xmlns:a16="http://schemas.microsoft.com/office/drawing/2014/main" xmlns="" id="{8CF4DB38-45A4-43C4-9919-B99566280289}"/>
                </a:ext>
              </a:extLst>
            </p:cNvPr>
            <p:cNvSpPr txBox="1">
              <a:spLocks noChangeArrowheads="1"/>
            </p:cNvSpPr>
            <p:nvPr/>
          </p:nvSpPr>
          <p:spPr bwMode="auto">
            <a:xfrm rot="16200000">
              <a:off x="394157"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(79,290)</a:t>
              </a:r>
              <a:endParaRPr lang="en-US" altLang="he-IL" sz="1100" dirty="0">
                <a:solidFill>
                  <a:schemeClr val="bg1"/>
                </a:solidFill>
                <a:latin typeface="Arial" pitchFamily="34" charset="0"/>
                <a:cs typeface="Arial" pitchFamily="34" charset="0"/>
              </a:endParaRPr>
            </a:p>
          </p:txBody>
        </p:sp>
        <p:sp>
          <p:nvSpPr>
            <p:cNvPr id="15" name="Text Box 54">
              <a:extLst>
                <a:ext uri="{FF2B5EF4-FFF2-40B4-BE49-F238E27FC236}">
                  <a16:creationId xmlns:a16="http://schemas.microsoft.com/office/drawing/2014/main" xmlns="" id="{83BF4CE0-3A1D-4712-B149-115EDEE52101}"/>
                </a:ext>
              </a:extLst>
            </p:cNvPr>
            <p:cNvSpPr txBox="1">
              <a:spLocks noChangeArrowheads="1"/>
            </p:cNvSpPr>
            <p:nvPr/>
          </p:nvSpPr>
          <p:spPr bwMode="auto">
            <a:xfrm rot="16200000">
              <a:off x="1546285"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(66,500)</a:t>
              </a:r>
              <a:endParaRPr lang="en-US" altLang="he-IL" sz="1100" dirty="0">
                <a:solidFill>
                  <a:schemeClr val="bg1"/>
                </a:solidFill>
                <a:latin typeface="Arial" pitchFamily="34" charset="0"/>
                <a:cs typeface="Arial" pitchFamily="34" charset="0"/>
              </a:endParaRPr>
            </a:p>
          </p:txBody>
        </p:sp>
        <p:sp>
          <p:nvSpPr>
            <p:cNvPr id="16" name="Text Box 55">
              <a:extLst>
                <a:ext uri="{FF2B5EF4-FFF2-40B4-BE49-F238E27FC236}">
                  <a16:creationId xmlns:a16="http://schemas.microsoft.com/office/drawing/2014/main" xmlns="" id="{962407CB-81B7-4ABE-8BB4-DC349683872D}"/>
                </a:ext>
              </a:extLst>
            </p:cNvPr>
            <p:cNvSpPr txBox="1">
              <a:spLocks noChangeArrowheads="1"/>
            </p:cNvSpPr>
            <p:nvPr/>
          </p:nvSpPr>
          <p:spPr bwMode="auto">
            <a:xfrm rot="16200000">
              <a:off x="2626405" y="4594339"/>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(62,480)</a:t>
              </a:r>
              <a:endParaRPr lang="en-US" altLang="he-IL" sz="1100" dirty="0">
                <a:solidFill>
                  <a:schemeClr val="bg1"/>
                </a:solidFill>
                <a:latin typeface="Arial" pitchFamily="34" charset="0"/>
                <a:cs typeface="Arial" pitchFamily="34" charset="0"/>
              </a:endParaRPr>
            </a:p>
          </p:txBody>
        </p:sp>
        <p:sp>
          <p:nvSpPr>
            <p:cNvPr id="17" name="Text Box 56">
              <a:extLst>
                <a:ext uri="{FF2B5EF4-FFF2-40B4-BE49-F238E27FC236}">
                  <a16:creationId xmlns:a16="http://schemas.microsoft.com/office/drawing/2014/main" xmlns="" id="{D6C17F3F-25CC-46F2-8935-30C2905EA669}"/>
                </a:ext>
              </a:extLst>
            </p:cNvPr>
            <p:cNvSpPr txBox="1">
              <a:spLocks noChangeArrowheads="1"/>
            </p:cNvSpPr>
            <p:nvPr/>
          </p:nvSpPr>
          <p:spPr bwMode="auto">
            <a:xfrm rot="16200000">
              <a:off x="3706525"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67,230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18" name="Text Box 57">
              <a:extLst>
                <a:ext uri="{FF2B5EF4-FFF2-40B4-BE49-F238E27FC236}">
                  <a16:creationId xmlns:a16="http://schemas.microsoft.com/office/drawing/2014/main" xmlns="" id="{71DDCBBA-4971-4C03-98B6-3E426BEA4F82}"/>
                </a:ext>
              </a:extLst>
            </p:cNvPr>
            <p:cNvSpPr txBox="1">
              <a:spLocks noChangeArrowheads="1"/>
            </p:cNvSpPr>
            <p:nvPr/>
          </p:nvSpPr>
          <p:spPr bwMode="auto">
            <a:xfrm rot="16200000">
              <a:off x="5882923"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76,770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1" name="Text Box 57">
              <a:extLst>
                <a:ext uri="{FF2B5EF4-FFF2-40B4-BE49-F238E27FC236}">
                  <a16:creationId xmlns:a16="http://schemas.microsoft.com/office/drawing/2014/main" xmlns="" id="{662DCF1B-ECAC-4A26-84A0-BAC04B28D429}"/>
                </a:ext>
              </a:extLst>
            </p:cNvPr>
            <p:cNvSpPr txBox="1">
              <a:spLocks noChangeArrowheads="1"/>
            </p:cNvSpPr>
            <p:nvPr/>
          </p:nvSpPr>
          <p:spPr bwMode="auto">
            <a:xfrm rot="16200000">
              <a:off x="4786645"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74,450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3" name="Text Box 57">
              <a:extLst>
                <a:ext uri="{FF2B5EF4-FFF2-40B4-BE49-F238E27FC236}">
                  <a16:creationId xmlns:a16="http://schemas.microsoft.com/office/drawing/2014/main" xmlns="" id="{F735BBE7-D93A-40EB-8BA1-127DE5A00E5F}"/>
                </a:ext>
              </a:extLst>
            </p:cNvPr>
            <p:cNvSpPr txBox="1">
              <a:spLocks noChangeArrowheads="1"/>
            </p:cNvSpPr>
            <p:nvPr/>
          </p:nvSpPr>
          <p:spPr bwMode="auto">
            <a:xfrm rot="16200000">
              <a:off x="6973307" y="459434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79,270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grpSp>
      <p:sp>
        <p:nvSpPr>
          <p:cNvPr id="13" name="Text Box 57">
            <a:extLst>
              <a:ext uri="{FF2B5EF4-FFF2-40B4-BE49-F238E27FC236}">
                <a16:creationId xmlns:a16="http://schemas.microsoft.com/office/drawing/2014/main" xmlns="" id="{DA4295A3-650F-41F4-A304-5AA2DC9427B1}"/>
              </a:ext>
            </a:extLst>
          </p:cNvPr>
          <p:cNvSpPr txBox="1">
            <a:spLocks noChangeArrowheads="1"/>
          </p:cNvSpPr>
          <p:nvPr/>
        </p:nvSpPr>
        <p:spPr bwMode="auto">
          <a:xfrm>
            <a:off x="4079776" y="6021288"/>
            <a:ext cx="4156269"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הילדים עד גיל 15 בתל-אביב-יפו.</a:t>
            </a:r>
            <a:endParaRPr lang="en-US" altLang="he-IL" sz="1200" dirty="0">
              <a:solidFill>
                <a:srgbClr val="5E5E5E"/>
              </a:solidFill>
              <a:latin typeface="Arial" pitchFamily="34" charset="0"/>
              <a:cs typeface="Arial" pitchFamily="34" charset="0"/>
            </a:endParaRPr>
          </a:p>
        </p:txBody>
      </p:sp>
      <p:sp>
        <p:nvSpPr>
          <p:cNvPr id="22"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62E81786-4E10-4B7B-AE4A-E75710C0ABF6}"/>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28" name="TextBox 27">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3"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5</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273474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תמונה 27" title="רקע">
            <a:extLst>
              <a:ext uri="{FF2B5EF4-FFF2-40B4-BE49-F238E27FC236}">
                <a16:creationId xmlns:a16="http://schemas.microsoft.com/office/drawing/2014/main" xmlns="" id="{86FF61CC-6ACB-454C-943A-8F19FEC9E40C}"/>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D9E83305-B136-4FE4-9CF5-C78B863828FB}"/>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9" name="כותרת 2">
            <a:extLst>
              <a:ext uri="{FF2B5EF4-FFF2-40B4-BE49-F238E27FC236}">
                <a16:creationId xmlns:a16="http://schemas.microsoft.com/office/drawing/2014/main" xmlns="" id="{DDF0DEE9-38F5-463B-A1A7-FF4CFE7B39F5}"/>
              </a:ext>
            </a:extLst>
          </p:cNvPr>
          <p:cNvSpPr>
            <a:spLocks noGrp="1"/>
          </p:cNvSpPr>
          <p:nvPr>
            <p:ph type="ctrTitle"/>
          </p:nvPr>
        </p:nvSpPr>
        <p:spPr>
          <a:xfrm>
            <a:off x="-1536848" y="260648"/>
            <a:ext cx="10020769" cy="503739"/>
          </a:xfrm>
        </p:spPr>
        <p:txBody>
          <a:bodyPr/>
          <a:lstStyle/>
          <a:p>
            <a:r>
              <a:rPr lang="he-IL" sz="3000" dirty="0">
                <a:solidFill>
                  <a:srgbClr val="5E5E5E"/>
                </a:solidFill>
                <a:latin typeface="Blender" pitchFamily="18" charset="-79"/>
                <a:cs typeface="Blender" pitchFamily="18" charset="-79"/>
              </a:rPr>
              <a:t>צעירים (18 עד 35) כאחוז מאוכלוסיית העיר</a:t>
            </a:r>
          </a:p>
        </p:txBody>
      </p:sp>
      <p:sp>
        <p:nvSpPr>
          <p:cNvPr id="4" name="מציין מיקום תוכן 3"/>
          <p:cNvSpPr>
            <a:spLocks noGrp="1"/>
          </p:cNvSpPr>
          <p:nvPr>
            <p:ph sz="quarter" idx="14"/>
          </p:nvPr>
        </p:nvSpPr>
        <p:spPr>
          <a:xfrm>
            <a:off x="8746033" y="2709738"/>
            <a:ext cx="3254623" cy="503238"/>
          </a:xfrm>
        </p:spPr>
        <p:txBody>
          <a:bodyPr/>
          <a:lstStyle/>
          <a:p>
            <a:r>
              <a:rPr lang="he-IL" altLang="he-IL" sz="2000" dirty="0">
                <a:solidFill>
                  <a:schemeClr val="bg1"/>
                </a:solidFill>
                <a:latin typeface="Blender"/>
                <a:cs typeface="Blender"/>
              </a:rPr>
              <a:t>כ-28% מתושבי העיר</a:t>
            </a:r>
            <a:r>
              <a:rPr lang="en-US" altLang="he-IL" sz="2000" dirty="0">
                <a:solidFill>
                  <a:schemeClr val="bg1"/>
                </a:solidFill>
                <a:latin typeface="Blender"/>
                <a:cs typeface="Blender"/>
              </a:rPr>
              <a:t> </a:t>
            </a:r>
            <a:r>
              <a:rPr lang="he-IL" altLang="he-IL" sz="2000" dirty="0">
                <a:solidFill>
                  <a:schemeClr val="bg1"/>
                </a:solidFill>
                <a:latin typeface="Blender"/>
                <a:cs typeface="Blender"/>
              </a:rPr>
              <a:t>הם בגילאי 18 עד 35.</a:t>
            </a:r>
            <a:r>
              <a:rPr lang="en-US" altLang="he-IL" sz="2000" dirty="0">
                <a:solidFill>
                  <a:schemeClr val="bg1"/>
                </a:solidFill>
                <a:latin typeface="Blender"/>
                <a:cs typeface="Blender"/>
              </a:rPr>
              <a:t/>
            </a:r>
            <a:br>
              <a:rPr lang="en-US" altLang="he-IL" sz="2000" dirty="0">
                <a:solidFill>
                  <a:schemeClr val="bg1"/>
                </a:solidFill>
                <a:latin typeface="Blender"/>
                <a:cs typeface="Blender"/>
              </a:rPr>
            </a:br>
            <a:endParaRPr lang="he-IL" altLang="he-IL" sz="2000" dirty="0">
              <a:solidFill>
                <a:schemeClr val="bg1"/>
              </a:solidFill>
              <a:latin typeface="Blender"/>
              <a:cs typeface="Blender"/>
            </a:endParaRPr>
          </a:p>
          <a:p>
            <a:r>
              <a:rPr lang="he-IL" altLang="he-IL" sz="2000" dirty="0">
                <a:solidFill>
                  <a:schemeClr val="bg1"/>
                </a:solidFill>
                <a:latin typeface="Blender"/>
                <a:cs typeface="Blender"/>
              </a:rPr>
              <a:t>עם זאת, בשנים האחרונות חל צמצום הדרגתי במספר הצעירים בעיר ובאחוז הצעירים מכלל אוכלוסיית העיר.</a:t>
            </a:r>
            <a:endParaRPr lang="he-IL" sz="2000" dirty="0">
              <a:solidFill>
                <a:schemeClr val="bg1"/>
              </a:solidFill>
              <a:latin typeface="Blender"/>
              <a:cs typeface="Blender"/>
            </a:endParaRPr>
          </a:p>
        </p:txBody>
      </p:sp>
      <p:graphicFrame>
        <p:nvGraphicFramePr>
          <p:cNvPr id="14" name="מציין מיקום תרשים 7" descr="גרף צעירים (18 עד 35) כאחוז מאוכלוסיית העיר:&#10;ישראל:&#10;מפקד 1972: 26.0%.&#10;מפקד 1983: 26.9%.&#10;מפקד 1995: 26.0%.&#10;מפקד 2008: 26.0%.&#10;2013: 24.7%.&#10;2014: 24.5%.&#10;2015: 24.3%.&#10;תל אביב:&#10;מפקד 1972: 23.7% (מספר הצעירים: 86,260).&#10;מפקד 1983: 24.7% (80,750).&#10;מפקד 1995: 28.3% (98,640).&#10;מפקד 2008: 32.5% (130,680).&#10;2013: 29.3% (122,640).&#10;2014: 28.6% (121,940).&#10;2015: 27.9% (120,940).">
            <a:extLst>
              <a:ext uri="{FF2B5EF4-FFF2-40B4-BE49-F238E27FC236}">
                <a16:creationId xmlns:a16="http://schemas.microsoft.com/office/drawing/2014/main" xmlns="" id="{4506F241-3B00-4ECE-ADAE-1049252DB7F3}"/>
              </a:ext>
            </a:extLst>
          </p:cNvPr>
          <p:cNvGraphicFramePr>
            <a:graphicFrameLocks noGrp="1"/>
          </p:cNvGraphicFramePr>
          <p:nvPr>
            <p:ph type="chart" sz="quarter" idx="13"/>
            <p:extLst>
              <p:ext uri="{D42A27DB-BD31-4B8C-83A1-F6EECF244321}">
                <p14:modId xmlns:p14="http://schemas.microsoft.com/office/powerpoint/2010/main" val="957179507"/>
              </p:ext>
            </p:extLst>
          </p:nvPr>
        </p:nvGraphicFramePr>
        <p:xfrm>
          <a:off x="81056" y="1124744"/>
          <a:ext cx="8323200" cy="46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a16="http://schemas.microsoft.com/office/drawing/2014/main" xmlns="" id="{1B6B3B62-CA24-4ECC-A558-9E83D910E61C}"/>
              </a:ext>
            </a:extLst>
          </p:cNvPr>
          <p:cNvGrpSpPr/>
          <p:nvPr/>
        </p:nvGrpSpPr>
        <p:grpSpPr>
          <a:xfrm>
            <a:off x="767408" y="4208289"/>
            <a:ext cx="6768752" cy="876895"/>
            <a:chOff x="983433" y="4280296"/>
            <a:chExt cx="6768752" cy="876895"/>
          </a:xfrm>
        </p:grpSpPr>
        <p:sp>
          <p:nvSpPr>
            <p:cNvPr id="15" name="Text Box 53">
              <a:extLst>
                <a:ext uri="{FF2B5EF4-FFF2-40B4-BE49-F238E27FC236}">
                  <a16:creationId xmlns:a16="http://schemas.microsoft.com/office/drawing/2014/main" xmlns="" id="{FE7D8854-A178-4ADA-9C0F-E0113BF5C789}"/>
                </a:ext>
              </a:extLst>
            </p:cNvPr>
            <p:cNvSpPr txBox="1">
              <a:spLocks noChangeArrowheads="1"/>
            </p:cNvSpPr>
            <p:nvPr/>
          </p:nvSpPr>
          <p:spPr bwMode="auto">
            <a:xfrm rot="16200000">
              <a:off x="718950"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(86,260)</a:t>
              </a:r>
              <a:endParaRPr lang="en-US" altLang="he-IL" sz="1100" dirty="0">
                <a:solidFill>
                  <a:schemeClr val="bg1"/>
                </a:solidFill>
                <a:latin typeface="Arial" pitchFamily="34" charset="0"/>
                <a:cs typeface="Arial" pitchFamily="34" charset="0"/>
              </a:endParaRPr>
            </a:p>
          </p:txBody>
        </p:sp>
        <p:sp>
          <p:nvSpPr>
            <p:cNvPr id="16" name="Text Box 54">
              <a:extLst>
                <a:ext uri="{FF2B5EF4-FFF2-40B4-BE49-F238E27FC236}">
                  <a16:creationId xmlns:a16="http://schemas.microsoft.com/office/drawing/2014/main" xmlns="" id="{239F4FFF-9A66-4D58-A277-368500B20BF8}"/>
                </a:ext>
              </a:extLst>
            </p:cNvPr>
            <p:cNvSpPr txBox="1">
              <a:spLocks noChangeArrowheads="1"/>
            </p:cNvSpPr>
            <p:nvPr/>
          </p:nvSpPr>
          <p:spPr bwMode="auto">
            <a:xfrm rot="16200000">
              <a:off x="1746579"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(80,750)</a:t>
              </a:r>
              <a:endParaRPr lang="en-US" altLang="he-IL" sz="1100" dirty="0">
                <a:solidFill>
                  <a:schemeClr val="bg1"/>
                </a:solidFill>
                <a:latin typeface="Arial" pitchFamily="34" charset="0"/>
                <a:cs typeface="Arial" pitchFamily="34" charset="0"/>
              </a:endParaRPr>
            </a:p>
          </p:txBody>
        </p:sp>
        <p:sp>
          <p:nvSpPr>
            <p:cNvPr id="17" name="Text Box 55">
              <a:extLst>
                <a:ext uri="{FF2B5EF4-FFF2-40B4-BE49-F238E27FC236}">
                  <a16:creationId xmlns:a16="http://schemas.microsoft.com/office/drawing/2014/main" xmlns="" id="{E861D7BA-2F1B-4532-BAB5-5C6D27543527}"/>
                </a:ext>
              </a:extLst>
            </p:cNvPr>
            <p:cNvSpPr txBox="1">
              <a:spLocks noChangeArrowheads="1"/>
            </p:cNvSpPr>
            <p:nvPr/>
          </p:nvSpPr>
          <p:spPr bwMode="auto">
            <a:xfrm rot="16200000">
              <a:off x="2833604" y="463109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(98,640)</a:t>
              </a:r>
              <a:endParaRPr lang="en-US" altLang="he-IL" sz="1100" dirty="0">
                <a:solidFill>
                  <a:schemeClr val="bg1"/>
                </a:solidFill>
                <a:latin typeface="Arial" pitchFamily="34" charset="0"/>
                <a:cs typeface="Arial" pitchFamily="34" charset="0"/>
              </a:endParaRPr>
            </a:p>
          </p:txBody>
        </p:sp>
        <p:sp>
          <p:nvSpPr>
            <p:cNvPr id="18" name="Text Box 56">
              <a:extLst>
                <a:ext uri="{FF2B5EF4-FFF2-40B4-BE49-F238E27FC236}">
                  <a16:creationId xmlns:a16="http://schemas.microsoft.com/office/drawing/2014/main" xmlns="" id="{D95271E9-84DA-4091-A556-AD2FD0E21361}"/>
                </a:ext>
              </a:extLst>
            </p:cNvPr>
            <p:cNvSpPr txBox="1">
              <a:spLocks noChangeArrowheads="1"/>
            </p:cNvSpPr>
            <p:nvPr/>
          </p:nvSpPr>
          <p:spPr bwMode="auto">
            <a:xfrm rot="16200000">
              <a:off x="3913724" y="4544787"/>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130,680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3" name="Text Box 57">
              <a:extLst>
                <a:ext uri="{FF2B5EF4-FFF2-40B4-BE49-F238E27FC236}">
                  <a16:creationId xmlns:a16="http://schemas.microsoft.com/office/drawing/2014/main" xmlns="" id="{BB0AF636-DDCF-44A1-835A-AF7764797C50}"/>
                </a:ext>
              </a:extLst>
            </p:cNvPr>
            <p:cNvSpPr txBox="1">
              <a:spLocks noChangeArrowheads="1"/>
            </p:cNvSpPr>
            <p:nvPr/>
          </p:nvSpPr>
          <p:spPr bwMode="auto">
            <a:xfrm rot="16200000">
              <a:off x="5065852" y="4544779"/>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a:solidFill>
                    <a:schemeClr val="bg1"/>
                  </a:solidFill>
                  <a:latin typeface="Arial" pitchFamily="34" charset="0"/>
                  <a:cs typeface="Arial" pitchFamily="34" charset="0"/>
                </a:rPr>
                <a:t>(122,640)</a:t>
              </a:r>
            </a:p>
          </p:txBody>
        </p:sp>
        <p:sp>
          <p:nvSpPr>
            <p:cNvPr id="25" name="Text Box 57">
              <a:extLst>
                <a:ext uri="{FF2B5EF4-FFF2-40B4-BE49-F238E27FC236}">
                  <a16:creationId xmlns:a16="http://schemas.microsoft.com/office/drawing/2014/main" xmlns="" id="{6533DB2B-1CD3-43A0-ABEF-EF1A2A39531F}"/>
                </a:ext>
              </a:extLst>
            </p:cNvPr>
            <p:cNvSpPr txBox="1">
              <a:spLocks noChangeArrowheads="1"/>
            </p:cNvSpPr>
            <p:nvPr/>
          </p:nvSpPr>
          <p:spPr bwMode="auto">
            <a:xfrm rot="16200000">
              <a:off x="6145972" y="4554280"/>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a:solidFill>
                    <a:schemeClr val="bg1"/>
                  </a:solidFill>
                  <a:latin typeface="Arial" pitchFamily="34" charset="0"/>
                  <a:cs typeface="Arial" pitchFamily="34" charset="0"/>
                </a:rPr>
                <a:t>(121,940)</a:t>
              </a:r>
            </a:p>
          </p:txBody>
        </p:sp>
        <p:sp>
          <p:nvSpPr>
            <p:cNvPr id="31" name="Text Box 57">
              <a:extLst>
                <a:ext uri="{FF2B5EF4-FFF2-40B4-BE49-F238E27FC236}">
                  <a16:creationId xmlns:a16="http://schemas.microsoft.com/office/drawing/2014/main" xmlns="" id="{2F4741A7-7553-4F77-8227-2860F17CBB25}"/>
                </a:ext>
              </a:extLst>
            </p:cNvPr>
            <p:cNvSpPr txBox="1">
              <a:spLocks noChangeArrowheads="1"/>
            </p:cNvSpPr>
            <p:nvPr/>
          </p:nvSpPr>
          <p:spPr bwMode="auto">
            <a:xfrm rot="16200000">
              <a:off x="7226092" y="4559091"/>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a:solidFill>
                    <a:schemeClr val="bg1"/>
                  </a:solidFill>
                  <a:latin typeface="Arial" pitchFamily="34" charset="0"/>
                  <a:cs typeface="Arial" pitchFamily="34" charset="0"/>
                </a:rPr>
                <a:t>(120,940)</a:t>
              </a:r>
            </a:p>
          </p:txBody>
        </p:sp>
      </p:grpSp>
      <p:sp>
        <p:nvSpPr>
          <p:cNvPr id="13" name="Text Box 57">
            <a:extLst>
              <a:ext uri="{FF2B5EF4-FFF2-40B4-BE49-F238E27FC236}">
                <a16:creationId xmlns:a16="http://schemas.microsoft.com/office/drawing/2014/main" xmlns="" id="{6D1D6226-3EF0-496C-8D97-F898BA23ABF0}"/>
              </a:ext>
            </a:extLst>
          </p:cNvPr>
          <p:cNvSpPr txBox="1">
            <a:spLocks noChangeArrowheads="1"/>
          </p:cNvSpPr>
          <p:nvPr/>
        </p:nvSpPr>
        <p:spPr bwMode="auto">
          <a:xfrm>
            <a:off x="3435153" y="6021296"/>
            <a:ext cx="4821087"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הצעירים בגילאי 18 עד 35 בתל-אביב-יפו.</a:t>
            </a:r>
            <a:endParaRPr lang="en-US" altLang="he-IL" sz="1200" dirty="0">
              <a:solidFill>
                <a:srgbClr val="5E5E5E"/>
              </a:solidFill>
              <a:latin typeface="Arial" pitchFamily="34" charset="0"/>
              <a:cs typeface="Arial" pitchFamily="34" charset="0"/>
            </a:endParaRPr>
          </a:p>
        </p:txBody>
      </p:sp>
      <p:sp>
        <p:nvSpPr>
          <p:cNvPr id="20"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BA5800BD-80FD-483E-8FBA-A306ECBF65B4}"/>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2017 </a:t>
            </a: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2"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6"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6</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54921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xmlns="" id="{FAABACBC-6F58-44BB-B071-239163EEEBD4}"/>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571F8D08-E394-476D-9F9B-092F4ADCCED3}"/>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xmlns="" id="{A36C4892-AC2D-4A5B-A6C2-F57DB303D95F}"/>
              </a:ext>
            </a:extLst>
          </p:cNvPr>
          <p:cNvSpPr>
            <a:spLocks noGrp="1"/>
          </p:cNvSpPr>
          <p:nvPr>
            <p:ph type="ctrTitle"/>
          </p:nvPr>
        </p:nvSpPr>
        <p:spPr>
          <a:xfrm>
            <a:off x="4295800" y="44941"/>
            <a:ext cx="4344621" cy="503739"/>
          </a:xfrm>
        </p:spPr>
        <p:txBody>
          <a:bodyPr/>
          <a:lstStyle/>
          <a:p>
            <a:r>
              <a:rPr lang="he-IL" sz="3000" dirty="0">
                <a:solidFill>
                  <a:srgbClr val="5E5E5E"/>
                </a:solidFill>
                <a:latin typeface="Blender" pitchFamily="18" charset="-79"/>
                <a:cs typeface="Blender" pitchFamily="18" charset="-79"/>
              </a:rPr>
              <a:t>צעירים (25 עד 35)</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a:solidFill>
                  <a:srgbClr val="5E5E5E"/>
                </a:solidFill>
                <a:latin typeface="Blender" pitchFamily="18" charset="-79"/>
                <a:cs typeface="Blender" pitchFamily="18" charset="-79"/>
              </a:rPr>
              <a:t>2015</a:t>
            </a:r>
          </a:p>
        </p:txBody>
      </p:sp>
      <p:sp>
        <p:nvSpPr>
          <p:cNvPr id="4" name="מציין מיקום תוכן 3"/>
          <p:cNvSpPr>
            <a:spLocks noGrp="1"/>
          </p:cNvSpPr>
          <p:nvPr>
            <p:ph sz="quarter" idx="14"/>
          </p:nvPr>
        </p:nvSpPr>
        <p:spPr>
          <a:xfrm>
            <a:off x="8697600" y="2565722"/>
            <a:ext cx="3254623" cy="503238"/>
          </a:xfrm>
        </p:spPr>
        <p:txBody>
          <a:bodyPr/>
          <a:lstStyle/>
          <a:p>
            <a:r>
              <a:rPr lang="he-IL" altLang="he-IL" sz="2000" dirty="0">
                <a:solidFill>
                  <a:schemeClr val="bg1"/>
                </a:solidFill>
                <a:cs typeface="Blender"/>
              </a:rPr>
              <a:t>אחוז הצעירים בגילאי 25 עד 35 גבוה במיוחד בצפון הישן ובמרכז העיר</a:t>
            </a:r>
            <a:endParaRPr lang="en-US" altLang="he-IL" sz="2000" dirty="0">
              <a:solidFill>
                <a:schemeClr val="bg1"/>
              </a:solidFill>
              <a:cs typeface="Blender"/>
            </a:endParaRPr>
          </a:p>
        </p:txBody>
      </p:sp>
      <p:pic>
        <p:nvPicPr>
          <p:cNvPr id="5" name="Picture 3" descr="רבעים בהם הצעירים מהווים 25% ומעלה:&#10;הצפון החדש - החלק הצפוני&#10;הצפון החדש - החלק הדרומי&#10;הצפון הישן - החלק הצפוני&#10;הצפון הישן - החלק הדרומי&#10;גני שרונה&#10;לב תל אביב&#10;כרם התימנים&#10;מונטיפיורי&#10;פלורנטין&#10;גבעת הרצל, אזור המלאכה-יפו&#10;צפון יפו&#10;רבעים בהם הצעירים מהווים 20% עד 24.9%:&#10;רמת אביב&#10;הצפון החדש - סביבת ככר המדינה&#10;נוה צדק&#10;נוה שאנן&#10;תל חיים&#10;רמת הטייסים&#10;רבעים בהם הצעירים מהווים 15% עד 19.9%:&#10;נוה שרת&#10;הדר יוסף&#10;צמרות איילון&#10;נחלת יצחק&#10;ביצרון ורמת ישראל&#10;יד אליהו&#10;התקוה&#10;עזרא והארגזים&#10;כפיר&#10;נוה ברבור, כפר שלם מערב&#10;נוה אליעזר וכפר שלם מזרח&#10;נוה חן&#10;שפירא&#10;נוה עופר&#10;מכללת יפו תל אביב ודקר&#10;צהלון ושיכוני חסכון&#10;יפו ד' (גבעת התמרים)&#10;יפו ג' (נוה גולן)&#10;רבעים בהם הצעירים מהווים 10% עד 14.9%:&#10;צהלה&#10;גני צהלה, רמות צהלה&#10;רמת החייל&#10;נוה דן&#10;נאות אפקה א'&#10;נאות אפקה ב'&#10;גלילות&#10;צוקי אביב&#10;רמת אביב ג'&#10;אפקה&#10;נוה אביבים וסביבתה&#10;נופי ים&#10;אזור שדה דב&#10;תכנית ל'&#10;כוכב הצפון&#10;בבלי&#10;ניר אביב&#10;לבנה, ידידיה&#10;קרית שלום&#10;פארק החורשות&#10;יפו העתיקה, נמל יפו&#10;עג'מי וגבעת עלי&#10;רבעים בהם הצעירים מהווים עד 10%:&#10;המשתלה&#10;רביבים&#10;תל ברוך צפון&#10;תל ברוך&#10;מעוז אביב&#10;אורות" title="צעירים כאחוז מאוכלוסיית השכונות בעיר"/>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 y="0"/>
            <a:ext cx="7607607"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מציין מיקום תוכן 5"/>
          <p:cNvSpPr>
            <a:spLocks noGrp="1"/>
          </p:cNvSpPr>
          <p:nvPr>
            <p:ph sz="quarter" idx="15"/>
          </p:nvPr>
        </p:nvSpPr>
        <p:spPr>
          <a:xfrm>
            <a:off x="8760072" y="6309320"/>
            <a:ext cx="3384600" cy="495313"/>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2017;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p:txBody>
      </p:sp>
      <p:sp>
        <p:nvSpPr>
          <p:cNvPr id="14" name="TextBox 1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solidFill>
                  <a:schemeClr val="bg1"/>
                </a:solidFill>
                <a:latin typeface="Blender" pitchFamily="18" charset="-79"/>
                <a:cs typeface="Blender" pitchFamily="18" charset="-79"/>
              </a:rPr>
              <a:t>המרכז למחקר</a:t>
            </a:r>
          </a:p>
          <a:p>
            <a:r>
              <a:rPr lang="he-IL" sz="1100" b="1" dirty="0">
                <a:solidFill>
                  <a:schemeClr val="bg1"/>
                </a:solidFill>
                <a:latin typeface="Blender" pitchFamily="18" charset="-79"/>
                <a:cs typeface="Blender" pitchFamily="18" charset="-79"/>
              </a:rPr>
              <a:t>כלכלי וחברתי</a:t>
            </a:r>
            <a:endParaRPr lang="he-IL" sz="1100" dirty="0">
              <a:solidFill>
                <a:schemeClr val="bg1"/>
              </a:solidFill>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7</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88293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תמונה 30" title="רקע">
            <a:extLst>
              <a:ext uri="{FF2B5EF4-FFF2-40B4-BE49-F238E27FC236}">
                <a16:creationId xmlns:a16="http://schemas.microsoft.com/office/drawing/2014/main" xmlns="" id="{F9615B3D-B526-4190-98B5-F1D0D22981CA}"/>
              </a:ext>
            </a:extLst>
          </p:cNvPr>
          <p:cNvPicPr>
            <a:picLocks/>
          </p:cNvPicPr>
          <p:nvPr/>
        </p:nvPicPr>
        <p:blipFill>
          <a:blip r:embed="rId2"/>
          <a:stretch>
            <a:fillRect/>
          </a:stretch>
        </p:blipFill>
        <p:spPr>
          <a:xfrm>
            <a:off x="8697600" y="-14400"/>
            <a:ext cx="3596400" cy="6886800"/>
          </a:xfrm>
          <a:prstGeom prst="rect">
            <a:avLst/>
          </a:prstGeom>
        </p:spPr>
      </p:pic>
      <p:sp>
        <p:nvSpPr>
          <p:cNvPr id="17" name="מציין מיקום טקסט 4">
            <a:extLst>
              <a:ext uri="{FF2B5EF4-FFF2-40B4-BE49-F238E27FC236}">
                <a16:creationId xmlns:a16="http://schemas.microsoft.com/office/drawing/2014/main" xmlns="" id="{75C415F0-F65C-4492-B60F-EC781A1BEF17}"/>
              </a:ext>
            </a:extLst>
          </p:cNvPr>
          <p:cNvSpPr txBox="1">
            <a:spLocks/>
          </p:cNvSpPr>
          <p:nvPr/>
        </p:nvSpPr>
        <p:spPr>
          <a:xfrm>
            <a:off x="-485932"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32" name="כותרת 2">
            <a:extLst>
              <a:ext uri="{FF2B5EF4-FFF2-40B4-BE49-F238E27FC236}">
                <a16:creationId xmlns:a16="http://schemas.microsoft.com/office/drawing/2014/main" xmlns="" id="{FE44E27A-078F-40E5-A5E8-E0B210BF6A53}"/>
              </a:ext>
            </a:extLst>
          </p:cNvPr>
          <p:cNvSpPr>
            <a:spLocks noGrp="1"/>
          </p:cNvSpPr>
          <p:nvPr>
            <p:ph type="ctrTitle"/>
          </p:nvPr>
        </p:nvSpPr>
        <p:spPr>
          <a:xfrm>
            <a:off x="-1464840" y="404981"/>
            <a:ext cx="10020769" cy="503739"/>
          </a:xfrm>
        </p:spPr>
        <p:txBody>
          <a:bodyPr/>
          <a:lstStyle/>
          <a:p>
            <a:r>
              <a:rPr lang="he-IL" sz="3000" dirty="0">
                <a:solidFill>
                  <a:srgbClr val="5E5E5E"/>
                </a:solidFill>
                <a:latin typeface="Blender" pitchFamily="18" charset="-79"/>
                <a:cs typeface="Blender" pitchFamily="18" charset="-79"/>
              </a:rPr>
              <a:t>תושבים בני 65+ כאחוז מאוכלוסיית העיר</a:t>
            </a:r>
          </a:p>
        </p:txBody>
      </p:sp>
      <p:sp>
        <p:nvSpPr>
          <p:cNvPr id="4" name="מציין מיקום תוכן 3"/>
          <p:cNvSpPr>
            <a:spLocks noGrp="1"/>
          </p:cNvSpPr>
          <p:nvPr>
            <p:ph sz="quarter" idx="14"/>
          </p:nvPr>
        </p:nvSpPr>
        <p:spPr>
          <a:xfrm>
            <a:off x="8751591" y="2637730"/>
            <a:ext cx="3200632" cy="503238"/>
          </a:xfrm>
        </p:spPr>
        <p:txBody>
          <a:bodyPr/>
          <a:lstStyle/>
          <a:p>
            <a:r>
              <a:rPr lang="he-IL" altLang="he-IL" sz="2000" dirty="0">
                <a:solidFill>
                  <a:schemeClr val="bg1"/>
                </a:solidFill>
                <a:cs typeface="Blender"/>
              </a:rPr>
              <a:t>בין השנים 1995 ל-2008 חלה ירידה במספר התושבים בני 65 ומעלה.</a:t>
            </a:r>
            <a:r>
              <a:rPr lang="en-US" altLang="he-IL" sz="2000" dirty="0">
                <a:solidFill>
                  <a:schemeClr val="bg1"/>
                </a:solidFill>
                <a:cs typeface="Blender"/>
              </a:rPr>
              <a:t/>
            </a:r>
            <a:br>
              <a:rPr lang="en-US" altLang="he-IL" sz="2000" dirty="0">
                <a:solidFill>
                  <a:schemeClr val="bg1"/>
                </a:solidFill>
                <a:cs typeface="Blender"/>
              </a:rPr>
            </a:br>
            <a:r>
              <a:rPr lang="he-IL" altLang="he-IL" sz="2000" dirty="0">
                <a:solidFill>
                  <a:schemeClr val="bg1"/>
                </a:solidFill>
                <a:cs typeface="Blender"/>
              </a:rPr>
              <a:t>משנת 2008 עד שנת 2015 ישנה מגמת גידול במספר בני 65 ומעלה (מספרם עלה בכ-14%)</a:t>
            </a:r>
            <a:endParaRPr lang="en-US" altLang="he-IL" sz="2000" dirty="0">
              <a:solidFill>
                <a:schemeClr val="bg1"/>
              </a:solidFill>
              <a:cs typeface="Blender"/>
            </a:endParaRPr>
          </a:p>
        </p:txBody>
      </p:sp>
      <p:graphicFrame>
        <p:nvGraphicFramePr>
          <p:cNvPr id="12" name="מציין מיקום תרשים 7" descr="גרף תושבים בני 65+ כאחוז מאוכלוסיית העיר:&#10;ישראל:&#10;מפקד 1972: 7.1%.&#10;מפקד 1983: 8.9%.&#10;מפקד 1995: 9.9%.&#10;מפקד 2008: 9.7%.&#10;2013: 10.5%.&#10;2014: 10.7%.&#10;2015: 11.0%.&#10;תל אביב:&#10;מפקד 1972: 12.6% (מספר התושבים בני 65 ומעלה: 45,84).&#10;מפקד 1983: 19.0% (62,040).&#10;מפקד 1995: 18.3% (63,770).&#10;מפקד 2008: 14.1% (56,900).&#10;2013: 14.8% (62,060).&#10;2014: 14.9% (63,430).&#10;2015: 15.0% (65,070).">
            <a:extLst>
              <a:ext uri="{FF2B5EF4-FFF2-40B4-BE49-F238E27FC236}">
                <a16:creationId xmlns:a16="http://schemas.microsoft.com/office/drawing/2014/main" xmlns="" id="{B5CFD8BE-FE14-42CC-9688-D203B29659AF}"/>
              </a:ext>
            </a:extLst>
          </p:cNvPr>
          <p:cNvGraphicFramePr>
            <a:graphicFrameLocks noGrp="1"/>
          </p:cNvGraphicFramePr>
          <p:nvPr>
            <p:ph type="chart" sz="quarter" idx="13"/>
            <p:extLst>
              <p:ext uri="{D42A27DB-BD31-4B8C-83A1-F6EECF244321}">
                <p14:modId xmlns:p14="http://schemas.microsoft.com/office/powerpoint/2010/main" val="2973115870"/>
              </p:ext>
            </p:extLst>
          </p:nvPr>
        </p:nvGraphicFramePr>
        <p:xfrm>
          <a:off x="196340" y="1237525"/>
          <a:ext cx="8323200" cy="46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a16="http://schemas.microsoft.com/office/drawing/2014/main" xmlns="" id="{B2E6685B-0680-4C65-A1F2-6BE01A4D069B}"/>
              </a:ext>
            </a:extLst>
          </p:cNvPr>
          <p:cNvGrpSpPr/>
          <p:nvPr/>
        </p:nvGrpSpPr>
        <p:grpSpPr>
          <a:xfrm>
            <a:off x="839417" y="4476058"/>
            <a:ext cx="6768751" cy="753141"/>
            <a:chOff x="839417" y="4476058"/>
            <a:chExt cx="6768751" cy="753141"/>
          </a:xfrm>
        </p:grpSpPr>
        <p:sp>
          <p:nvSpPr>
            <p:cNvPr id="13" name="Text Box 53">
              <a:extLst>
                <a:ext uri="{FF2B5EF4-FFF2-40B4-BE49-F238E27FC236}">
                  <a16:creationId xmlns:a16="http://schemas.microsoft.com/office/drawing/2014/main" xmlns="" id="{8F063DB7-D252-4AC0-A384-2EAC6A4FF83E}"/>
                </a:ext>
              </a:extLst>
            </p:cNvPr>
            <p:cNvSpPr txBox="1">
              <a:spLocks noChangeArrowheads="1"/>
            </p:cNvSpPr>
            <p:nvPr/>
          </p:nvSpPr>
          <p:spPr bwMode="auto">
            <a:xfrm rot="16200000">
              <a:off x="59365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(45,840)</a:t>
              </a:r>
              <a:endParaRPr lang="en-US" altLang="he-IL" sz="1100" dirty="0">
                <a:solidFill>
                  <a:schemeClr val="bg1"/>
                </a:solidFill>
                <a:latin typeface="Arial" pitchFamily="34" charset="0"/>
                <a:cs typeface="Arial" pitchFamily="34" charset="0"/>
              </a:endParaRPr>
            </a:p>
          </p:txBody>
        </p:sp>
        <p:sp>
          <p:nvSpPr>
            <p:cNvPr id="14" name="Text Box 54">
              <a:extLst>
                <a:ext uri="{FF2B5EF4-FFF2-40B4-BE49-F238E27FC236}">
                  <a16:creationId xmlns:a16="http://schemas.microsoft.com/office/drawing/2014/main" xmlns="" id="{78ADF976-FF40-44AC-8BB3-BEDB1B11B5E1}"/>
                </a:ext>
              </a:extLst>
            </p:cNvPr>
            <p:cNvSpPr txBox="1">
              <a:spLocks noChangeArrowheads="1"/>
            </p:cNvSpPr>
            <p:nvPr/>
          </p:nvSpPr>
          <p:spPr bwMode="auto">
            <a:xfrm rot="16200000">
              <a:off x="167377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(62,040)</a:t>
              </a:r>
              <a:endParaRPr lang="en-US" altLang="he-IL" sz="1100" dirty="0">
                <a:solidFill>
                  <a:schemeClr val="bg1"/>
                </a:solidFill>
                <a:latin typeface="Arial" pitchFamily="34" charset="0"/>
                <a:cs typeface="Arial" pitchFamily="34" charset="0"/>
              </a:endParaRPr>
            </a:p>
          </p:txBody>
        </p:sp>
        <p:sp>
          <p:nvSpPr>
            <p:cNvPr id="15" name="Text Box 55">
              <a:extLst>
                <a:ext uri="{FF2B5EF4-FFF2-40B4-BE49-F238E27FC236}">
                  <a16:creationId xmlns:a16="http://schemas.microsoft.com/office/drawing/2014/main" xmlns="" id="{27163C38-05C3-43B7-81F0-5398BE97250C}"/>
                </a:ext>
              </a:extLst>
            </p:cNvPr>
            <p:cNvSpPr txBox="1">
              <a:spLocks noChangeArrowheads="1"/>
            </p:cNvSpPr>
            <p:nvPr/>
          </p:nvSpPr>
          <p:spPr bwMode="auto">
            <a:xfrm rot="16200000">
              <a:off x="2753891"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(63,770)</a:t>
              </a:r>
              <a:endParaRPr lang="en-US" altLang="he-IL" sz="1100" dirty="0">
                <a:solidFill>
                  <a:schemeClr val="bg1"/>
                </a:solidFill>
                <a:latin typeface="Arial" pitchFamily="34" charset="0"/>
                <a:cs typeface="Arial" pitchFamily="34" charset="0"/>
              </a:endParaRPr>
            </a:p>
          </p:txBody>
        </p:sp>
        <p:sp>
          <p:nvSpPr>
            <p:cNvPr id="16" name="Text Box 56">
              <a:extLst>
                <a:ext uri="{FF2B5EF4-FFF2-40B4-BE49-F238E27FC236}">
                  <a16:creationId xmlns:a16="http://schemas.microsoft.com/office/drawing/2014/main" xmlns="" id="{E05B6300-215E-4EFB-A6B2-9499F108BB6A}"/>
                </a:ext>
              </a:extLst>
            </p:cNvPr>
            <p:cNvSpPr txBox="1">
              <a:spLocks noChangeArrowheads="1"/>
            </p:cNvSpPr>
            <p:nvPr/>
          </p:nvSpPr>
          <p:spPr bwMode="auto">
            <a:xfrm rot="16200000">
              <a:off x="3850564"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56,900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19" name="Text Box 57">
              <a:extLst>
                <a:ext uri="{FF2B5EF4-FFF2-40B4-BE49-F238E27FC236}">
                  <a16:creationId xmlns:a16="http://schemas.microsoft.com/office/drawing/2014/main" xmlns="" id="{53F0B8FC-E0F9-4AAA-884C-AA30055FA297}"/>
                </a:ext>
              </a:extLst>
            </p:cNvPr>
            <p:cNvSpPr txBox="1">
              <a:spLocks noChangeArrowheads="1"/>
            </p:cNvSpPr>
            <p:nvPr/>
          </p:nvSpPr>
          <p:spPr bwMode="auto">
            <a:xfrm rot="16200000">
              <a:off x="4940552"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(62,060)</a:t>
              </a:r>
              <a:endParaRPr lang="en-US" altLang="he-IL" sz="1100" dirty="0">
                <a:solidFill>
                  <a:schemeClr val="bg1"/>
                </a:solidFill>
                <a:latin typeface="Arial" pitchFamily="34" charset="0"/>
                <a:cs typeface="Arial" pitchFamily="34" charset="0"/>
              </a:endParaRPr>
            </a:p>
          </p:txBody>
        </p:sp>
        <p:sp>
          <p:nvSpPr>
            <p:cNvPr id="20" name="Text Box 57">
              <a:extLst>
                <a:ext uri="{FF2B5EF4-FFF2-40B4-BE49-F238E27FC236}">
                  <a16:creationId xmlns:a16="http://schemas.microsoft.com/office/drawing/2014/main" xmlns="" id="{9DB24633-10A2-4982-B760-DC0507834506}"/>
                </a:ext>
              </a:extLst>
            </p:cNvPr>
            <p:cNvSpPr txBox="1">
              <a:spLocks noChangeArrowheads="1"/>
            </p:cNvSpPr>
            <p:nvPr/>
          </p:nvSpPr>
          <p:spPr bwMode="auto">
            <a:xfrm rot="16200000">
              <a:off x="6020672"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(63,430)</a:t>
              </a:r>
              <a:endParaRPr lang="en-US" altLang="he-IL" sz="1100" dirty="0">
                <a:solidFill>
                  <a:schemeClr val="bg1"/>
                </a:solidFill>
                <a:latin typeface="Arial" pitchFamily="34" charset="0"/>
                <a:cs typeface="Arial" pitchFamily="34" charset="0"/>
              </a:endParaRPr>
            </a:p>
          </p:txBody>
        </p:sp>
        <p:sp>
          <p:nvSpPr>
            <p:cNvPr id="21" name="Text Box 57">
              <a:extLst>
                <a:ext uri="{FF2B5EF4-FFF2-40B4-BE49-F238E27FC236}">
                  <a16:creationId xmlns:a16="http://schemas.microsoft.com/office/drawing/2014/main" xmlns="" id="{9E75E24C-985F-4137-8468-AC6DF4339738}"/>
                </a:ext>
              </a:extLst>
            </p:cNvPr>
            <p:cNvSpPr txBox="1">
              <a:spLocks noChangeArrowheads="1"/>
            </p:cNvSpPr>
            <p:nvPr/>
          </p:nvSpPr>
          <p:spPr bwMode="auto">
            <a:xfrm rot="16200000">
              <a:off x="7100792" y="4721824"/>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(65,070)</a:t>
              </a:r>
              <a:endParaRPr lang="en-US" altLang="he-IL" sz="1100" dirty="0">
                <a:solidFill>
                  <a:schemeClr val="bg1"/>
                </a:solidFill>
                <a:latin typeface="Arial" pitchFamily="34" charset="0"/>
                <a:cs typeface="Arial" pitchFamily="34" charset="0"/>
              </a:endParaRPr>
            </a:p>
          </p:txBody>
        </p:sp>
      </p:grpSp>
      <p:sp>
        <p:nvSpPr>
          <p:cNvPr id="22" name="מציין מיקום תוכן 5"/>
          <p:cNvSpPr txBox="1">
            <a:spLocks/>
          </p:cNvSpPr>
          <p:nvPr/>
        </p:nvSpPr>
        <p:spPr>
          <a:xfrm>
            <a:off x="8112225" y="652534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pPr>
              <a:spcBef>
                <a:spcPct val="0"/>
              </a:spcBef>
            </a:pPr>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8" name="Oval 22"/>
          <p:cNvSpPr/>
          <p:nvPr/>
        </p:nvSpPr>
        <p:spPr>
          <a:xfrm>
            <a:off x="47333"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8</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1776879082"/>
      </p:ext>
    </p:extLst>
  </p:cSld>
  <p:clrMapOvr>
    <a:masterClrMapping/>
  </p:clrMapOvr>
</p:sld>
</file>

<file path=ppt/theme/theme1.xml><?xml version="1.0" encoding="utf-8"?>
<a:theme xmlns:a="http://schemas.openxmlformats.org/drawingml/2006/main" name="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4C4C"/>
        </a:solidFill>
        <a:ln>
          <a:noFill/>
        </a:ln>
      </a:spPr>
      <a:bodyPr rtlCol="0" anchor="ctr"/>
      <a:lstStyle>
        <a:defPPr algn="ctr">
          <a:defRPr dirty="0">
            <a:latin typeface="Blender" pitchFamily="18" charset="-79"/>
            <a:cs typeface="Blender" pitchFamily="18" charset="-79"/>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lgn="l">
          <a:defRPr dirty="0"/>
        </a:defPPr>
      </a:lstStyle>
    </a:txDef>
  </a:objectDefaults>
  <a:extraClrSchemeLst/>
</a:theme>
</file>

<file path=ppt/theme/theme2.xml><?xml version="1.0" encoding="utf-8"?>
<a:theme xmlns:a="http://schemas.openxmlformats.org/drawingml/2006/main" name="1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1">
        <a:spAutoFit/>
      </a:bodyPr>
      <a:lstStyle>
        <a:defPPr algn="l" rtl="0">
          <a:defRPr sz="3200" b="1" dirty="0" smtClean="0">
            <a:latin typeface="Blender" pitchFamily="18" charset="-79"/>
            <a:cs typeface="Blender" pitchFamily="18" charset="-79"/>
          </a:defRPr>
        </a:defPPr>
      </a:lstStyle>
    </a:txDef>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F77A064E8DF6941BA36174B3DB6F6E5" ma:contentTypeVersion="2" ma:contentTypeDescription="צור מסמך חדש." ma:contentTypeScope="" ma:versionID="65e4216e69ad6d34c22f3ee5bd7f5253">
  <xsd:schema xmlns:xsd="http://www.w3.org/2001/XMLSchema" xmlns:xs="http://www.w3.org/2001/XMLSchema" xmlns:p="http://schemas.microsoft.com/office/2006/metadata/properties" xmlns:ns1="http://schemas.microsoft.com/sharepoint/v3" xmlns:ns2="bd9bc640-1c10-41fc-8958-96d807eed42b" targetNamespace="http://schemas.microsoft.com/office/2006/metadata/properties" ma:root="true" ma:fieldsID="c5dd977dd9ad9593407a013fd394a0a4" ns1:_="" ns2:_="">
    <xsd:import namespace="http://schemas.microsoft.com/sharepoint/v3"/>
    <xsd:import namespace="bd9bc640-1c10-41fc-8958-96d807eed42b"/>
    <xsd:element name="properties">
      <xsd:complexType>
        <xsd:sequence>
          <xsd:element name="documentManagement">
            <xsd:complexType>
              <xsd:all>
                <xsd:element ref="ns1:PublishingStartDate" minOccurs="0"/>
                <xsd:element ref="ns1:PublishingExpirationDat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מתזמן תאריך התחלה' הוא עמודת אתר שיוצרת תכונת הפרסום. היא משמשת לציון התאריך והשעה שבהם יופיע הדף לראשונה בפני מבקרי האתר." ma:hidden="true" ma:internalName="PublishingStartDate">
      <xsd:simpleType>
        <xsd:restriction base="dms:Unknown"/>
      </xsd:simpleType>
    </xsd:element>
    <xsd:element name="PublishingExpirationDate" ma:index="9" nillable="true" ma:displayName="מתזמן תאריך סיום" ma:description="'תזמון תאריך הסיום' הוא עמודת אתר שיוצרת תכונת הפרסום. היא משמשת לציון התאריך והשעה שבהם הדף לא יופיע עוד בפני מבקרי האתר."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9bc640-1c10-41fc-8958-96d807eed42b" elementFormDefault="qualified">
    <xsd:import namespace="http://schemas.microsoft.com/office/2006/documentManagement/types"/>
    <xsd:import namespace="http://schemas.microsoft.com/office/infopath/2007/PartnerControls"/>
    <xsd:element name="category" ma:index="10" nillable="true" ma:displayName="קטגוריה" ma:format="Dropdown" ma:internalName="category">
      <xsd:simpleType>
        <xsd:restriction base="dms:Choice">
          <xsd:enumeration value="ללא"/>
          <xsd:enumeration value="מסמכי מידע מוכוון תושב"/>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bd9bc640-1c10-41fc-8958-96d807eed42b">מסמכי מידע מוכוון תושב</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06892D-CDFC-445A-8E8E-5ED9AFE19DC4}"/>
</file>

<file path=customXml/itemProps2.xml><?xml version="1.0" encoding="utf-8"?>
<ds:datastoreItem xmlns:ds="http://schemas.openxmlformats.org/officeDocument/2006/customXml" ds:itemID="{DA213890-59BE-4491-9871-0D35F718247D}"/>
</file>

<file path=customXml/itemProps3.xml><?xml version="1.0" encoding="utf-8"?>
<ds:datastoreItem xmlns:ds="http://schemas.openxmlformats.org/officeDocument/2006/customXml" ds:itemID="{908CF23E-E785-44A7-B4A7-21B66BF1788E}"/>
</file>

<file path=docProps/app.xml><?xml version="1.0" encoding="utf-8"?>
<Properties xmlns="http://schemas.openxmlformats.org/officeDocument/2006/extended-properties" xmlns:vt="http://schemas.openxmlformats.org/officeDocument/2006/docPropsVTypes">
  <Template/>
  <TotalTime>16834</TotalTime>
  <Words>4552</Words>
  <Application>Microsoft Office PowerPoint</Application>
  <PresentationFormat>מותאם אישית</PresentationFormat>
  <Paragraphs>1196</Paragraphs>
  <Slides>49</Slides>
  <Notes>30</Notes>
  <HiddenSlides>0</HiddenSlides>
  <MMClips>0</MMClips>
  <ScaleCrop>false</ScaleCrop>
  <HeadingPairs>
    <vt:vector size="6" baseType="variant">
      <vt:variant>
        <vt:lpstr>ערכת נושא</vt:lpstr>
      </vt:variant>
      <vt:variant>
        <vt:i4>3</vt:i4>
      </vt:variant>
      <vt:variant>
        <vt:lpstr>שרתי OLE מוטבעים</vt:lpstr>
      </vt:variant>
      <vt:variant>
        <vt:i4>1</vt:i4>
      </vt:variant>
      <vt:variant>
        <vt:lpstr>כותרות שקופיות</vt:lpstr>
      </vt:variant>
      <vt:variant>
        <vt:i4>49</vt:i4>
      </vt:variant>
    </vt:vector>
  </HeadingPairs>
  <TitlesOfParts>
    <vt:vector size="53" baseType="lpstr">
      <vt:lpstr>ערכת נושא Office</vt:lpstr>
      <vt:lpstr>1_ערכת נושא Office</vt:lpstr>
      <vt:lpstr>2_ערכת נושא Office</vt:lpstr>
      <vt:lpstr>Worksheet</vt:lpstr>
      <vt:lpstr>מצגת של PowerPoint</vt:lpstr>
      <vt:lpstr>אוכלוסיית העיר לאורך זמן  (אלפים ואחוז שינוי שנתי)</vt:lpstr>
      <vt:lpstr>מטרופולין תל-אביב (2016) </vt:lpstr>
      <vt:lpstr>אוכלוסייה, לפי דת   2016(מספר גולמי ואחוזים)</vt:lpstr>
      <vt:lpstr>אוכלוסייה בתל-אביב-יפו וישראל, לפי גיל 2016 (אחוזים)</vt:lpstr>
      <vt:lpstr>ילדים (עד גיל 15) כאחוז מאוכלוסיית העיר</vt:lpstr>
      <vt:lpstr>צעירים (18 עד 35) כאחוז מאוכלוסיית העיר</vt:lpstr>
      <vt:lpstr>צעירים (25 עד 35) כאחוז מאוכלוסיית השכונות בעיר 2015</vt:lpstr>
      <vt:lpstr>תושבים בני 65+ כאחוז מאוכלוסיית העיר</vt:lpstr>
      <vt:lpstr>בני 65 ומעלה כאחוז מאוכלוסיית השכונות בעיר 2015 </vt:lpstr>
      <vt:lpstr>שינויים באוכלוסייה (נתוני 2016)</vt:lpstr>
      <vt:lpstr>ריבוי טבעי בתל-אביב-יפו לאורך השנים (אלפים)</vt:lpstr>
      <vt:lpstr>מאזן הגירה פנימית בין יישובים</vt:lpstr>
      <vt:lpstr>הגירה פנימית בין יישובים כאחוז מתוך האוכלוסייה</vt:lpstr>
      <vt:lpstr>רווקים ורווקות בגילאי 25 עד 35, כאחוז משכבת הגיל (2015)</vt:lpstr>
      <vt:lpstr>סוג משקי הבית</vt:lpstr>
      <vt:lpstr>משקי בית (אלפים)</vt:lpstr>
      <vt:lpstr>אחוז משקי בית קטנים של 2-1 נפשות מתוך כלל משקי הבית, בשלוש הערים הגדולות ובישראל (2016)</vt:lpstr>
      <vt:lpstr>הכנסה חודשית ברוטו (לנפש סטנדרטית*) במשקי בית בהם ראש משק הבית שכיר, בהשוואה לנתון הארצי**</vt:lpstr>
      <vt:lpstr>הוצאות כספיות של משקי בית (2015)</vt:lpstr>
      <vt:lpstr>אחוז משקי הבית מתחת לקו העוני כאחוז מכלל משקי הבית בתל-אביב-יפו ובישראל</vt:lpstr>
      <vt:lpstr>אחוז הגרים בדירות בבעלות ובשכירות</vt:lpstr>
      <vt:lpstr>מחירי דיור (רבעון 1, 2017)</vt:lpstr>
      <vt:lpstr>מטופלים (עם תיק) במינהל השירותים החברתיים, לפי האגף המטפל, כאחוז מכלל תושבי העיר* באזור הרלוונטי</vt:lpstr>
      <vt:lpstr>החינוך העירוני והמשותף* (כולל מוכר שאינו רשמי בבתי-ספר יסודיים) תשע"ז- 2016/17 </vt:lpstr>
      <vt:lpstr>מספר התלמידים במוסדות החינוך העירוניים והמשותפים </vt:lpstr>
      <vt:lpstr>אחוז הניגשים והזכאים לבגרות מבין תלמידי י"ב הגרים ביישוב (ללא חינוך מיוחד)</vt:lpstr>
      <vt:lpstr>חינוך על-תיכוני (תשע"ו 2015/16)</vt:lpstr>
      <vt:lpstr>סטודנטים באוניברסיטת תל-אביב (אלפים)</vt:lpstr>
      <vt:lpstr>מועסקים בשלוש הערים הגדולות, כאחוז מישראל (2016)</vt:lpstr>
      <vt:lpstr>מועסקים בתל-אביב-יפו לאורך השנים (אלפים) </vt:lpstr>
      <vt:lpstr>מועסקים תושבי העיר ומועסקים שאינם תושבי העיר (אחוזים)</vt:lpstr>
      <vt:lpstr>השתייכות לכוח העבודה (אחוזים)</vt:lpstr>
      <vt:lpstr>בלתי מועסקים, כאחוז מהשייכים לכוח העבודה</vt:lpstr>
      <vt:lpstr>שירותים פיננסיים ובנקים* (2016)</vt:lpstr>
      <vt:lpstr>עסקים פעילים (2016)</vt:lpstr>
      <vt:lpstr>אורחים אשר לנו במלונות תיירות* בעיר</vt:lpstr>
      <vt:lpstr>אורחים במלונות תיירות*  (2016)</vt:lpstr>
      <vt:lpstr>פדיון מלונות התיירות בעיר (2016)</vt:lpstr>
      <vt:lpstr>מספר ביקורים במוסדות תרבות גדולים בעיר (אלפים) </vt:lpstr>
      <vt:lpstr>שטח התחלות בנייה (אלפי מ"ר)</vt:lpstr>
      <vt:lpstr>שטח התחלות בנייה, לפי ייעוד (אלפי מ"ר)</vt:lpstr>
      <vt:lpstr>שטח גמר בנייה (אלפי מ"ר)</vt:lpstr>
      <vt:lpstr>שטח גמר בנייה, לפי ייעוד (אלפי מ"ר)</vt:lpstr>
      <vt:lpstr>יחידות דיור  (2016)</vt:lpstr>
      <vt:lpstr>היבטים מרכזיים </vt:lpstr>
      <vt:lpstr>תיקי חקירה</vt:lpstr>
      <vt:lpstr>הכנסות בתקציב רגיל (2015)</vt:lpstr>
      <vt:lpstr>המרכז למחקר כלכלי וחברתי   מפרסם באתר האינטרנט העירוני   מגוון נתונים, מידע ומחקרים: </vt:lpstr>
    </vt:vector>
  </TitlesOfParts>
  <Company>Tel-Aviv Municipality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תל-אביב-יפו בראי המספרים - עיקרי הנתונים והמגמות 2017</dc:title>
  <dc:creator>בילי כהן - ממ רכזת סקרים ומחקרים</dc:creator>
  <cp:lastModifiedBy>רז בלנרו - רכז בכיר סקרים ומחקרים</cp:lastModifiedBy>
  <cp:revision>1276</cp:revision>
  <cp:lastPrinted>2017-11-19T07:24:43Z</cp:lastPrinted>
  <dcterms:created xsi:type="dcterms:W3CDTF">2014-11-04T06:13:38Z</dcterms:created>
  <dcterms:modified xsi:type="dcterms:W3CDTF">2018-02-12T07:50:10Z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0x0101000F77A064E8DF6941BA36174B3DB6F6E5</vt:lpwstr>
  </property>
</Properties>
</file>